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6" r:id="rId4"/>
    <p:sldId id="312" r:id="rId5"/>
    <p:sldId id="277" r:id="rId6"/>
    <p:sldId id="314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9" r:id="rId18"/>
    <p:sldId id="328" r:id="rId19"/>
    <p:sldId id="335" r:id="rId20"/>
    <p:sldId id="313" r:id="rId21"/>
    <p:sldId id="344" r:id="rId22"/>
    <p:sldId id="331" r:id="rId23"/>
    <p:sldId id="333" r:id="rId24"/>
    <p:sldId id="332" r:id="rId25"/>
    <p:sldId id="337" r:id="rId26"/>
    <p:sldId id="334" r:id="rId27"/>
    <p:sldId id="336" r:id="rId28"/>
    <p:sldId id="338" r:id="rId29"/>
    <p:sldId id="330" r:id="rId30"/>
    <p:sldId id="340" r:id="rId31"/>
    <p:sldId id="341" r:id="rId32"/>
    <p:sldId id="343" r:id="rId33"/>
    <p:sldId id="33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9040"/>
  </p:normalViewPr>
  <p:slideViewPr>
    <p:cSldViewPr snapToGrid="0">
      <p:cViewPr varScale="1">
        <p:scale>
          <a:sx n="194" d="100"/>
          <a:sy n="194" d="100"/>
        </p:scale>
        <p:origin x="2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CD09A-058A-C54B-8839-AF06743A1D5A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D3C5E-06BF-4547-A315-150B76FC9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80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Hulin. "Rethinking Features-Fused-Pyramid-Neck for Object Detection." </a:t>
            </a:r>
            <a:r>
              <a:rPr lang="en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Computer Vision</a:t>
            </a:r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Cham: Springer Nature Switzerland, 2024.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5287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79EF-18AA-95EE-15F8-DCF0D515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6BA0E5-28F7-6973-6054-314408787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8620CC-4A7A-5636-09DA-68E8F0F1F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  <a:sym typeface="Wingdings" pitchFamily="2" charset="2"/>
              </a:rPr>
              <a:t>저자는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nearest neighbor interpolation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을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softening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하게 만들어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, “hard” feature misalignment issue</a:t>
            </a:r>
            <a:r>
              <a:rPr kumimoji="1" lang="ko-KR" altLang="en-US" sz="1200" b="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 완화하고자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 Soft factor a</a:t>
            </a:r>
            <a:r>
              <a:rPr kumimoji="1" lang="ko-KR" altLang="en-US" sz="1200" b="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 도입했습니다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EB76C6-D5C3-9F2F-D077-438DAD6D0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097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2CF06-A909-EB2E-C6A4-0DAF0586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2BDAA7-CF1F-95B9-893F-A8980AE38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A77A43-5DDE-0B83-4A17-2197B401E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  <a:sym typeface="Wingdings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94F52-08BF-5476-48CD-1D83E1A2E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7365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F3E00-14C0-0B1C-FDF6-1C9EDEEE6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621FC9-D40D-A674-CAA4-2519004E1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2FE56-A43A-9E55-9B62-8574427D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="0" dirty="0">
              <a:latin typeface="+mj-lt"/>
              <a:sym typeface="Wingdings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66F75A-4C95-6414-EBE7-F96B011B9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876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A523-FB31-7A7A-D28D-C689B34F6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F6B6A5-B094-FF0E-3A6A-9A21C868F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527D51-CB2B-5101-E95F-22143847E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  <a:sym typeface="Wingdings" pitchFamily="2" charset="2"/>
              </a:rPr>
              <a:t>이건 무슨 그림일까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..?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  <a:sym typeface="Wingdings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E9B119-E9D2-B39C-3509-A5EA3AA33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289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1E380-8BE3-CE6C-9ADC-F04FC033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9F6B96-086C-B218-CA21-20D51D800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88AD70-E5EF-4A6D-FDC8-FA3633786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  <a:sym typeface="Wingdings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DD16D-20EC-30FD-772E-236A55B50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07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CF76E-89E5-60FB-1016-0CF230327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5A58F-F33F-3DAA-49CE-1A9073E4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86E026-C761-91EC-C557-5B1AB9A87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j-lt"/>
              </a:rPr>
              <a:t>Tconv</a:t>
            </a:r>
            <a:r>
              <a:rPr kumimoji="1" lang="en-US" altLang="ko-KR" sz="1200" b="0" dirty="0">
                <a:latin typeface="+mj-lt"/>
              </a:rPr>
              <a:t>: https://</a:t>
            </a:r>
            <a:r>
              <a:rPr kumimoji="1" lang="en-US" altLang="ko-KR" sz="1200" b="0" dirty="0" err="1">
                <a:latin typeface="+mj-lt"/>
              </a:rPr>
              <a:t>viso.ai</a:t>
            </a:r>
            <a:r>
              <a:rPr kumimoji="1" lang="en-US" altLang="ko-KR" sz="1200" b="0" dirty="0">
                <a:latin typeface="+mj-lt"/>
              </a:rPr>
              <a:t>/deep-learning/convolution-operations/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221CE-C2FF-E92B-51C0-4FEB1B5A3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872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D4F1A-FAE7-A9B5-5647-7FCC2961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FB8D60-CB67-43FE-9FA8-18BA014B8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193B3C-3FA7-D809-6316-EE97730F4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Bilinear</a:t>
            </a:r>
            <a:r>
              <a:rPr kumimoji="1" lang="ko-KR" altLang="en-US" sz="1200" b="0" dirty="0">
                <a:latin typeface="+mj-lt"/>
              </a:rPr>
              <a:t>는 값을 그대로 </a:t>
            </a:r>
            <a:r>
              <a:rPr kumimoji="1" lang="ko-KR" altLang="en-US" sz="1200" b="0" dirty="0" err="1">
                <a:latin typeface="+mj-lt"/>
              </a:rPr>
              <a:t>복사하는게</a:t>
            </a:r>
            <a:r>
              <a:rPr kumimoji="1" lang="ko-KR" altLang="en-US" sz="1200" b="0" dirty="0">
                <a:latin typeface="+mj-lt"/>
              </a:rPr>
              <a:t> 아니라 주변 네 개의 </a:t>
            </a:r>
            <a:r>
              <a:rPr kumimoji="1" lang="ko-KR" altLang="en-US" sz="1200" b="0" dirty="0" err="1">
                <a:latin typeface="+mj-lt"/>
              </a:rPr>
              <a:t>픽셀값을</a:t>
            </a:r>
            <a:r>
              <a:rPr kumimoji="1" lang="ko-KR" altLang="en-US" sz="1200" b="0" dirty="0">
                <a:latin typeface="+mj-lt"/>
              </a:rPr>
              <a:t> 고려</a:t>
            </a: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B2F23-7D69-6A1F-6109-75138BBC7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3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AC2-E1F7-8697-E53E-3B9B012CF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88FE4A-923A-9565-2C52-B77A4C7C6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A66292-2272-6248-F255-9550E56FC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398FCA-0C00-F60A-1AF9-17316D976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150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5D78-CFBC-06B0-D724-4CB424076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D5ABD-C981-7440-F2FA-876106F1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97A791-0365-2382-3975-98BB45F6D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https://</a:t>
            </a:r>
            <a:r>
              <a:rPr kumimoji="1" lang="en-US" altLang="ko-KR" sz="1200" b="0" dirty="0" err="1">
                <a:latin typeface="+mj-lt"/>
              </a:rPr>
              <a:t>link.springer.com</a:t>
            </a:r>
            <a:r>
              <a:rPr kumimoji="1" lang="en-US" altLang="ko-KR" sz="1200" b="0" dirty="0">
                <a:latin typeface="+mj-lt"/>
              </a:rPr>
              <a:t>/article/10.1007/s11554-024-01436-6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ko-KR" altLang="en-US" dirty="0"/>
            </a:br>
            <a:r>
              <a:rPr lang="en-US" altLang="ko-KR" dirty="0"/>
              <a:t>real-time detector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altLang="ko-KR" dirty="0"/>
              <a:t>lightweight convolution</a:t>
            </a:r>
            <a:r>
              <a:rPr lang="ko-KR" altLang="en-US" dirty="0"/>
              <a:t>인 </a:t>
            </a:r>
            <a:r>
              <a:rPr lang="en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depthwise</a:t>
            </a:r>
            <a:r>
              <a:rPr lang="en" altLang="ko-KR" b="0" i="0" dirty="0">
                <a:solidFill>
                  <a:srgbClr val="212529"/>
                </a:solidFill>
                <a:effectLst/>
                <a:latin typeface="-apple-system"/>
              </a:rPr>
              <a:t> separable conv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에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대해 탐구한 연구인데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dirty="0" err="1">
                <a:solidFill>
                  <a:srgbClr val="212529"/>
                </a:solidFill>
                <a:effectLst/>
                <a:latin typeface="-apple-system"/>
              </a:rPr>
              <a:t>Depthwise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 separable convolution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의 단점은 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channel interaction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이 없다는 점이어서</a:t>
            </a:r>
            <a:endParaRPr kumimoji="1" lang="en-US" altLang="ko-KR" sz="1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Standard convolution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과 </a:t>
            </a:r>
            <a:r>
              <a:rPr kumimoji="1" lang="en-US" altLang="ko-KR" sz="1200" b="0" i="0" dirty="0" err="1">
                <a:solidFill>
                  <a:srgbClr val="212529"/>
                </a:solidFill>
                <a:effectLst/>
                <a:latin typeface="-apple-system"/>
              </a:rPr>
              <a:t>Depthwise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 separable convolution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을 이용해서 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channel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shuffle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하는 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lightweight-design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의 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convolution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을 제안했다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Backbone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에서는 성능이 많이 떨어지기 때문에 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neck</a:t>
            </a:r>
            <a:r>
              <a:rPr kumimoji="1"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에서만 사용했다</a:t>
            </a:r>
            <a:r>
              <a:rPr kumimoji="1"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1511B-D3ED-0C1C-7A70-F139B8862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4158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9E345-2B1C-2743-B0A7-61A2937B8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5744F-D3A3-207B-E387-B542A512A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6D8087-89AD-C1EB-C3CB-47C63405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이 논문에서는 앞서 </a:t>
            </a:r>
            <a:r>
              <a:rPr kumimoji="1" lang="en-US" altLang="ko-KR" sz="1200" b="0" dirty="0" err="1">
                <a:latin typeface="+mj-lt"/>
              </a:rPr>
              <a:t>GSConv</a:t>
            </a:r>
            <a:r>
              <a:rPr kumimoji="1" lang="ko-KR" altLang="en-US" sz="1200" b="0" dirty="0" err="1">
                <a:latin typeface="+mj-lt"/>
              </a:rPr>
              <a:t>를</a:t>
            </a:r>
            <a:r>
              <a:rPr kumimoji="1" lang="ko-KR" altLang="en-US" sz="1200" b="0" dirty="0">
                <a:latin typeface="+mj-lt"/>
              </a:rPr>
              <a:t> 발전시킨 두 개의 버전을 소개했다</a:t>
            </a:r>
            <a:r>
              <a:rPr kumimoji="1" lang="en-US" altLang="ko-KR" sz="1200" b="0" dirty="0">
                <a:latin typeface="+mj-lt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D93B54-9F86-FDB1-F868-E97EA4526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46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Wei, et al. "</a:t>
            </a:r>
            <a:r>
              <a:rPr lang="en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Ssd</a:t>
            </a:r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Single shot </a:t>
            </a:r>
            <a:r>
              <a:rPr lang="en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multibox</a:t>
            </a:r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detector." </a:t>
            </a:r>
            <a:r>
              <a:rPr lang="en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Vision–ECCV 2016: 14th European Conference, Amsterdam, The Netherlands, October 11–14, 2016, Proceedings, Part I 14</a:t>
            </a:r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2016.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126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DF6D-6B4E-81BC-F188-BC7D78CFD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B9584-3298-E668-7860-33AD07006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9E4B8D-55AD-62B7-AD10-CE25246E3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Dense &amp; Sparse linear mapping </a:t>
            </a:r>
            <a:r>
              <a:rPr kumimoji="1" lang="en-US" altLang="ko-KR" dirty="0">
                <a:sym typeface="Wingdings" pitchFamily="2" charset="2"/>
              </a:rPr>
              <a:t> feature richness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/>
              <a:t>Larger kernel </a:t>
            </a:r>
            <a:r>
              <a:rPr kumimoji="1" lang="en-US" altLang="ko-KR" dirty="0">
                <a:sym typeface="Wingdings" pitchFamily="2" charset="2"/>
              </a:rPr>
              <a:t> larger receptive field and global features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D276A3-1374-D1A6-4EB9-31913BAF9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50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72BE-CB4C-308D-8BEA-A730BBA89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798EC4-2716-E44D-6B99-DA32DE311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AF382B-3B0B-9120-1597-3AE87FE42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  <a:sym typeface="Wingdings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682394-A28C-84B7-E3D8-5C1C57177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7143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0CB43-B160-76A8-DB29-E0520C0E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C597A1-E3C6-BB79-D4FD-A171BD4EB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CF6B3D-0E19-4850-6D55-ED6DAC4B7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B0CDB3-111A-A6E1-15F3-21305BA7D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1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6F622-1139-CB51-D0FC-1B3CBAD7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039901-9F3E-3FCD-EBBD-257312A29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89F546-D13A-395C-85C9-F47B43007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Resnet</a:t>
            </a:r>
            <a:r>
              <a:rPr kumimoji="1" lang="ko-KR" altLang="en-US" sz="1200" b="0" dirty="0">
                <a:latin typeface="+mj-lt"/>
              </a:rPr>
              <a:t>의 </a:t>
            </a:r>
            <a:r>
              <a:rPr kumimoji="1" lang="en-US" altLang="ko-KR" sz="1200" b="0" dirty="0">
                <a:latin typeface="+mj-lt"/>
              </a:rPr>
              <a:t>hidden shortcut connection</a:t>
            </a:r>
            <a:r>
              <a:rPr kumimoji="1" lang="ko-KR" altLang="en-US" sz="1200" b="0" dirty="0">
                <a:latin typeface="+mj-lt"/>
              </a:rPr>
              <a:t>을 간접적으로 구현한 것과 유사한 역할을 수행</a:t>
            </a: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FB6D9-DF03-9CF2-91DF-9FA2068F2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641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C500-C008-4E4E-83C7-5882D075A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9A18E4-D0BE-7DC7-F887-3E709EF2F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83ACF2-5B4D-090E-472E-2346B1936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  <a:sym typeface="Wingdings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DC7F9-FC76-610F-50DA-7EDE17618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474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74A9-36DF-7738-E6AD-5A2C2ECC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4179DA-BD39-3583-67B3-4647CBC81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3FC4C1-D89E-5365-7684-6C00DBD8D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6E606-1D33-5713-B8E6-F230897D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5353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FCFB-F224-7961-4A2F-97E201DD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2AB9A-1884-E661-A051-E2DAE0393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60126F-B178-BC6C-886D-86A5816DE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48E778-4698-5991-48F2-C28B359B5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4350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240D-2B55-536A-D1C0-2F4ACA008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A5528B-66F8-DA8B-C459-38E41E855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0F862E-BB79-D3DB-AD4D-230EE292A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SYOLO</a:t>
            </a:r>
            <a:r>
              <a:rPr kumimoji="1" lang="ko-KR" altLang="en-US" sz="1200" b="0" dirty="0">
                <a:latin typeface="+mj-lt"/>
              </a:rPr>
              <a:t>는</a:t>
            </a:r>
            <a:r>
              <a:rPr kumimoji="1" lang="en-US" altLang="ko-KR" sz="1200" b="0" dirty="0">
                <a:latin typeface="+mj-lt"/>
              </a:rPr>
              <a:t> YOLOv7</a:t>
            </a:r>
            <a:r>
              <a:rPr kumimoji="1" lang="ko-KR" altLang="en-US" sz="1200" b="0" dirty="0">
                <a:latin typeface="+mj-lt"/>
              </a:rPr>
              <a:t>과 </a:t>
            </a:r>
            <a:r>
              <a:rPr kumimoji="1" lang="en-US" altLang="ko-KR" sz="1200" b="0" dirty="0">
                <a:latin typeface="+mj-lt"/>
              </a:rPr>
              <a:t>YOLOv8</a:t>
            </a:r>
            <a:r>
              <a:rPr kumimoji="1" lang="ko-KR" altLang="en-US" sz="1200" b="0" dirty="0">
                <a:latin typeface="+mj-lt"/>
              </a:rPr>
              <a:t>의 특징적인 모듈들을 기반으로 </a:t>
            </a:r>
            <a:r>
              <a:rPr kumimoji="1" lang="en-US" altLang="ko-KR" sz="1200" b="0" dirty="0">
                <a:latin typeface="+mj-lt"/>
              </a:rPr>
              <a:t>neck </a:t>
            </a:r>
            <a:r>
              <a:rPr kumimoji="1" lang="ko-KR" altLang="en-US" sz="1200" b="0" dirty="0">
                <a:latin typeface="+mj-lt"/>
              </a:rPr>
              <a:t>부분에 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Nearest interpolation</a:t>
            </a:r>
            <a:r>
              <a:rPr kumimoji="1" lang="ko-KR" altLang="en-US" sz="1200" b="0" dirty="0">
                <a:latin typeface="+mj-lt"/>
              </a:rPr>
              <a:t>을 </a:t>
            </a:r>
            <a:r>
              <a:rPr kumimoji="1" lang="en-US" altLang="ko-KR" sz="1200" b="0" dirty="0">
                <a:latin typeface="+mj-lt"/>
              </a:rPr>
              <a:t>SNI</a:t>
            </a:r>
            <a:r>
              <a:rPr kumimoji="1" lang="ko-KR" altLang="en-US" sz="1200" b="0" dirty="0">
                <a:latin typeface="+mj-lt"/>
              </a:rPr>
              <a:t>로</a:t>
            </a:r>
            <a:r>
              <a:rPr kumimoji="1" lang="en-US" altLang="ko-KR" sz="1200" b="0" dirty="0">
                <a:latin typeface="+mj-lt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 err="1">
                <a:latin typeface="+mj-lt"/>
              </a:rPr>
              <a:t>Downsampling</a:t>
            </a:r>
            <a:r>
              <a:rPr kumimoji="1" lang="ko-KR" altLang="en-US" sz="1200" b="0" dirty="0">
                <a:latin typeface="+mj-lt"/>
              </a:rPr>
              <a:t>시 </a:t>
            </a:r>
            <a:r>
              <a:rPr kumimoji="1" lang="en-US" altLang="ko-KR" sz="1200" b="0" dirty="0" err="1">
                <a:latin typeface="+mj-lt"/>
              </a:rPr>
              <a:t>GSConv</a:t>
            </a:r>
            <a:r>
              <a:rPr kumimoji="1" lang="ko-KR" altLang="en-US" sz="1200" b="0" dirty="0">
                <a:latin typeface="+mj-lt"/>
              </a:rPr>
              <a:t>로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바꾼 모델입니다</a:t>
            </a:r>
            <a:r>
              <a:rPr kumimoji="1" lang="en-US" altLang="ko-KR" sz="1200" b="0" dirty="0">
                <a:latin typeface="+mj-lt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9E160C-3B19-5B06-195B-542FB840C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89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A44E9-9724-623D-7447-5206899A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28B7A0-CB14-E275-49DF-B7EF53FCA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C66CAC-27B0-E91C-0413-EB9077063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E49CE5-AE2E-3FEF-42FD-04715B891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762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B7B4D-8376-B4E4-3CF7-EBB06A464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225C31-5392-B6F7-00C8-7243213EB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D4C4A4-0A32-934F-6087-3A47D5B20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34133F-C12F-E787-68EE-97C9FA23B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71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FPN : </a:t>
            </a:r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Lin, Tsung-Yi, et al. "Feature pyramid networks for object detection." </a:t>
            </a:r>
            <a:r>
              <a:rPr lang="en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57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논문에 있는 그림 해석이 힘들어서 내 스타일 대로 그림 그려서 </a:t>
            </a:r>
            <a:r>
              <a:rPr kumimoji="1" lang="ko-KR" altLang="en-US" dirty="0" err="1"/>
              <a:t>설명드리겠음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16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66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어떤 모델은 성능이 높아졌고</a:t>
            </a:r>
            <a:endParaRPr kumimoji="1" lang="en-US" altLang="ko-KR" dirty="0"/>
          </a:p>
          <a:p>
            <a:r>
              <a:rPr kumimoji="1" lang="ko-KR" altLang="en-US" dirty="0"/>
              <a:t>어떤 모델은 성능이 떨어졌는데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왜 </a:t>
            </a:r>
            <a:r>
              <a:rPr kumimoji="1" lang="ko-KR" altLang="en-US" dirty="0" err="1"/>
              <a:t>이러냐면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57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www.researchgate.net</a:t>
            </a:r>
            <a:r>
              <a:rPr kumimoji="1" lang="en" altLang="ko-KR" dirty="0"/>
              <a:t>/figure/Coupled-and-decoupled-heads-compared_fig1_375650431</a:t>
            </a:r>
          </a:p>
          <a:p>
            <a:endParaRPr kumimoji="1" lang="en" altLang="ko-KR" dirty="0"/>
          </a:p>
          <a:p>
            <a:r>
              <a:rPr kumimoji="1" lang="ko-KR" altLang="en-US" dirty="0"/>
              <a:t>성능이 향상된 모델은 </a:t>
            </a:r>
            <a:r>
              <a:rPr kumimoji="1" lang="en-US" altLang="ko-KR" dirty="0"/>
              <a:t>coupled head detector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성능이 떨어진 모델은 </a:t>
            </a:r>
            <a:r>
              <a:rPr kumimoji="1" lang="en-US" altLang="ko-KR" dirty="0"/>
              <a:t>decoupled head detector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endParaRPr kumimoji="1" lang="en" altLang="ko-KR" dirty="0"/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latin typeface="+mj-lt"/>
                <a:sym typeface="Wingdings" pitchFamily="2" charset="2"/>
              </a:rPr>
              <a:t>Coupled head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는 하나의 공유된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parameter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가 서로 다른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task</a:t>
            </a:r>
            <a:r>
              <a:rPr kumimoji="1" lang="ko-KR" altLang="en-US" sz="12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 처리하기 때문에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spatial feature misalignment 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문제를 처리하기 힘들었음</a:t>
            </a:r>
            <a:endParaRPr kumimoji="1" lang="en-US" altLang="ko-KR" sz="1200" b="1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latin typeface="+mj-lt"/>
                <a:sym typeface="Wingdings" pitchFamily="2" charset="2"/>
              </a:rPr>
              <a:t>Decoupled head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는 두 개의 독립된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parameter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가 각각의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task</a:t>
            </a:r>
            <a:r>
              <a:rPr kumimoji="1" lang="ko-KR" altLang="en-US" sz="12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 처리하기 때문에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spatial feature misalignment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 문제에 대처할 수 있었음</a:t>
            </a:r>
            <a:endParaRPr kumimoji="1" lang="en-US" altLang="ko-KR" sz="12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 </a:t>
            </a:r>
            <a:r>
              <a:rPr kumimoji="1" lang="ko-KR" altLang="en-US" sz="12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그럼 성능 향상 폭이 작아야지</a:t>
            </a:r>
            <a:r>
              <a:rPr kumimoji="1" lang="en-US" altLang="ko-KR" sz="12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, </a:t>
            </a:r>
            <a:r>
              <a:rPr kumimoji="1" lang="ko-KR" altLang="en-US" sz="12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왜 오히려 하락했을까</a:t>
            </a:r>
            <a:r>
              <a:rPr kumimoji="1" lang="en-US" altLang="ko-KR" sz="12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?</a:t>
            </a:r>
            <a:br>
              <a:rPr kumimoji="1" lang="en-US" altLang="ko-KR" sz="1200" dirty="0">
                <a:latin typeface="+mj-lt"/>
                <a:sym typeface="Wingdings" pitchFamily="2" charset="2"/>
              </a:rPr>
            </a:br>
            <a:r>
              <a:rPr kumimoji="1" lang="en-US" altLang="ko-KR" sz="1200" dirty="0">
                <a:latin typeface="+mj-lt"/>
                <a:sym typeface="Wingdings" pitchFamily="2" charset="2"/>
              </a:rPr>
              <a:t>Feature fusion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에서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spatial feature misalignment 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문제가 있지만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, 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서로 다른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level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의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feature</a:t>
            </a:r>
            <a:r>
              <a:rPr kumimoji="1" lang="ko-KR" altLang="en-US" sz="12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fusion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하서 더 풍부한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semantic 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정보를 얻을 수 있다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.</a:t>
            </a:r>
            <a:br>
              <a:rPr kumimoji="1" lang="en-US" altLang="ko-KR" sz="1200" dirty="0">
                <a:latin typeface="+mj-lt"/>
                <a:sym typeface="Wingdings" pitchFamily="2" charset="2"/>
              </a:rPr>
            </a:br>
            <a:r>
              <a:rPr kumimoji="1" lang="en-US" altLang="ko-KR" sz="1200" dirty="0">
                <a:latin typeface="+mj-lt"/>
                <a:sym typeface="Wingdings" pitchFamily="2" charset="2"/>
              </a:rPr>
              <a:t>Decoupled head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는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spatial feature </a:t>
            </a:r>
            <a:r>
              <a:rPr kumimoji="1" lang="en-US" altLang="ko-KR" sz="1200" dirty="0" err="1">
                <a:latin typeface="+mj-lt"/>
                <a:sym typeface="Wingdings" pitchFamily="2" charset="2"/>
              </a:rPr>
              <a:t>misalignmnet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 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문제로 받는 악영향보다</a:t>
            </a:r>
            <a:br>
              <a:rPr kumimoji="1" lang="en-US" altLang="ko-KR" sz="1200" dirty="0">
                <a:latin typeface="+mj-lt"/>
                <a:sym typeface="Wingdings" pitchFamily="2" charset="2"/>
              </a:rPr>
            </a:br>
            <a:r>
              <a:rPr kumimoji="1" lang="en-US" altLang="ko-KR" sz="1200" dirty="0">
                <a:latin typeface="+mj-lt"/>
                <a:sym typeface="Wingdings" pitchFamily="2" charset="2"/>
              </a:rPr>
              <a:t>fusion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하지 않아서 받지 못하는 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semantic 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정보 강화의 문제가 더 </a:t>
            </a:r>
            <a:r>
              <a:rPr kumimoji="1" lang="ko-KR" altLang="en-US" sz="1200" dirty="0" err="1">
                <a:latin typeface="+mj-lt"/>
                <a:sym typeface="Wingdings" pitchFamily="2" charset="2"/>
              </a:rPr>
              <a:t>큰가보다</a:t>
            </a:r>
            <a:r>
              <a:rPr kumimoji="1" lang="en-US" altLang="ko-KR" sz="1200" dirty="0">
                <a:latin typeface="+mj-lt"/>
                <a:sym typeface="Wingdings" pitchFamily="2" charset="2"/>
              </a:rPr>
              <a:t>…</a:t>
            </a:r>
            <a:r>
              <a:rPr kumimoji="1" lang="ko-KR" altLang="en-US" sz="1200" dirty="0">
                <a:latin typeface="+mj-lt"/>
                <a:sym typeface="Wingdings" pitchFamily="2" charset="2"/>
              </a:rPr>
              <a:t> </a:t>
            </a:r>
            <a:endParaRPr kumimoji="1" lang="en-US" altLang="ko-KR" sz="1200" dirty="0">
              <a:latin typeface="+mj-lt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946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DBF1-0F7F-FB44-5293-A4EF53F6D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C5D04D-2F67-0117-754B-D52C14BC1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9CC3AE-CD0C-A054-416B-B681CBBD7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b="0" dirty="0">
                <a:latin typeface="+mj-lt"/>
                <a:sym typeface="Wingdings" pitchFamily="2" charset="2"/>
              </a:rPr>
              <a:t>그래서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feature misalignment</a:t>
            </a:r>
            <a:r>
              <a:rPr kumimoji="1" lang="ko-KR" altLang="en-US" sz="1200" b="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 어떻게 해결할 것인가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? 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하면</a:t>
            </a:r>
            <a:endParaRPr kumimoji="1" lang="en-US" altLang="ko-KR" sz="1200" b="0" dirty="0">
              <a:latin typeface="+mj-lt"/>
              <a:sym typeface="Wingdings" pitchFamily="2" charset="2"/>
            </a:endParaRPr>
          </a:p>
          <a:p>
            <a:endParaRPr kumimoji="1" lang="en-US" altLang="ko-KR" sz="1200" b="0" dirty="0">
              <a:latin typeface="+mj-lt"/>
              <a:sym typeface="Wingdings" pitchFamily="2" charset="2"/>
            </a:endParaRPr>
          </a:p>
          <a:p>
            <a:r>
              <a:rPr kumimoji="1" lang="en-US" altLang="ko-KR" sz="1200" b="0" dirty="0" err="1">
                <a:latin typeface="+mj-lt"/>
                <a:sym typeface="Wingdings" pitchFamily="2" charset="2"/>
              </a:rPr>
              <a:t>Upsampling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시 일반적으로 사용하는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nearest neighbor interpolation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을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Soft Nearest neighbor interpolation</a:t>
            </a:r>
            <a:r>
              <a:rPr kumimoji="1" lang="ko-KR" altLang="en-US" sz="1200" b="0" dirty="0" err="1">
                <a:latin typeface="+mj-lt"/>
                <a:sym typeface="Wingdings" pitchFamily="2" charset="2"/>
              </a:rPr>
              <a:t>으로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 교체하는 방법을 제안합니다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36096C-4A6F-84A1-9297-83AC3588B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061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57EA6-FC35-EF91-60CB-74084D50A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AF77C2-6047-03BB-6899-3BBFE6249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1EE42-EC9F-64D5-7968-E92B5BEE7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b="0" dirty="0">
                <a:latin typeface="+mj-lt"/>
                <a:sym typeface="Wingdings" pitchFamily="2" charset="2"/>
              </a:rPr>
              <a:t>기존의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nearest neighbor interpolation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은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“hard” operation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입니다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.</a:t>
            </a:r>
          </a:p>
          <a:p>
            <a:r>
              <a:rPr kumimoji="1" lang="ko-KR" altLang="en-US" sz="1200" b="0" dirty="0">
                <a:latin typeface="+mj-lt"/>
                <a:sym typeface="Wingdings" pitchFamily="2" charset="2"/>
              </a:rPr>
              <a:t>주변 픽셀의 값들은 고려하지 않고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, 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하나의 값을 그대로 복사하는 방식입니다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.</a:t>
            </a:r>
          </a:p>
          <a:p>
            <a:endParaRPr kumimoji="1" lang="en-US" altLang="ko-KR" sz="1200" b="0" dirty="0">
              <a:latin typeface="+mj-lt"/>
              <a:sym typeface="Wingdings" pitchFamily="2" charset="2"/>
            </a:endParaRPr>
          </a:p>
          <a:p>
            <a:r>
              <a:rPr kumimoji="1" lang="ko-KR" altLang="en-US" sz="1200" b="0" dirty="0">
                <a:latin typeface="+mj-lt"/>
                <a:sym typeface="Wingdings" pitchFamily="2" charset="2"/>
              </a:rPr>
              <a:t>그래서 결과 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feature map</a:t>
            </a:r>
            <a:r>
              <a:rPr kumimoji="1" lang="ko-KR" altLang="en-US" sz="1200" b="0" dirty="0">
                <a:latin typeface="+mj-lt"/>
                <a:sym typeface="Wingdings" pitchFamily="2" charset="2"/>
              </a:rPr>
              <a:t>의 셀 간 경계에서 급격한 값의 변화가 발생합니다</a:t>
            </a:r>
            <a:r>
              <a:rPr kumimoji="1" lang="en-US" altLang="ko-KR" sz="1200" b="0" dirty="0">
                <a:latin typeface="+mj-lt"/>
                <a:sym typeface="Wingdings" pitchFamily="2" charset="2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FBA50-9CD4-76D9-5ACF-709FF3A0F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63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445D-ECB8-0499-8964-4FDB78953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A268D-9DEA-C3FD-00FE-2620A8BA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8F5B5-AF9C-CA2A-02E2-61D40CC5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Embedded AI</a:t>
            </a:r>
            <a:endParaRPr kumimoji="1" lang="ko-KR" altLang="en-US" dirty="0"/>
          </a:p>
        </p:txBody>
      </p:sp>
      <p:pic>
        <p:nvPicPr>
          <p:cNvPr id="7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AB210DD-1824-17DF-FBC0-45C9B94F0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50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14812-D785-2DE3-E44B-0DAA5181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81B9-6F3D-44B1-105A-F5C70C30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AEA9A-9FFE-05D3-E2FE-5572F955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E24F-8065-66B2-3C24-45FF518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EF81F-7757-746A-6910-AE15DC5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6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81C3E6-FA51-485B-031B-219E64D3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5F77D-015E-6C14-7995-6DE3D39F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D18FA-6F42-A8DF-EC8C-BAAECE3D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8B3CA-0028-9132-5C62-0BEE2EF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0168-5401-CEB8-A6D7-4ABF17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8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DC919-D7BD-8C3F-E5C1-551E747A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EA45-3008-48C5-F050-43B06FD0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600124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2A293-84BB-8176-79FA-93AD7D4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0532F-39F4-1C59-48C6-349317E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81470-8021-B9A6-C758-099E98E9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364B3AA-2176-6CB6-535F-93713FAF6867}"/>
              </a:ext>
            </a:extLst>
          </p:cNvPr>
          <p:cNvCxnSpPr/>
          <p:nvPr userDrawn="1"/>
        </p:nvCxnSpPr>
        <p:spPr>
          <a:xfrm>
            <a:off x="122102" y="859316"/>
            <a:ext cx="119523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72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7320-E9CF-58F3-25CF-EC84A6EC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A89B9-91DF-CD03-050F-5CF68068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D4811-1B9D-80F7-00D5-0AAF0F7B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FC1B-853B-F10C-FE4A-E89C0E3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D5286-AF7E-EF9C-4978-FF918E3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094B5-CB9A-7C0A-1650-1E4E709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DB87A-834B-44EE-8FE7-7E0045916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BCAF8-2A6B-3C8F-28E7-02399547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E864D-30F7-3D52-4E18-911C2EE3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F0BA6-DBD3-3BCE-08B5-16F714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0F8F-CD96-1BD1-1094-9C81289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FC4D-ABFE-ADD1-B5A5-2262FA42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A8225-01C5-21AE-CB94-36DAB1A03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C7E16-FED9-13BC-B1E7-B81A16F7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FA172-42BD-39AA-622C-598885178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817D7-3B1C-1E01-9921-2FBB09DDB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D3096-8CC2-79F6-E15C-D7E2428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9F2CF-BA3D-5082-1E69-628EE76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CE2ED-8653-AC3A-2511-FE07FEE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765F9-5675-E99F-E67B-CECC0CB6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9B367-9B68-C75F-3FE6-020277DC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A20CE-F246-7FF8-A9A7-AA4E0BFC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29946-5AF7-EF36-8773-C7910A05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473F6-B740-4BA5-ACC4-16CF47B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804D54-98DA-AE3A-2420-38DD08FD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F982-8CF6-1696-5264-7B280A98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7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EED2-E92C-00DF-B61B-6332055E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0C5-26C6-2BA4-7201-2D8F85AD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C73CA-C139-E086-24F8-6A9A0A7A7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587B-0668-B1E5-43C3-9D2FE2A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4FE70-985F-4528-7215-8696805C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1EDB3-7C87-6C00-0EBB-9FBBC84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14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69FA-63B0-E9A8-C2B9-D3A6DD7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F4837-551F-C9C2-D463-EC536A07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37D25-9E48-DA22-DB03-95B50C00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609E1-9B07-ACE4-11EF-CD4D1D0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2025. 3. 21.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81565-96D6-0B30-BE60-685F2B0F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5245-0716-8AD0-BC76-7C974E3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7A02AF-19FE-5223-EE42-43D4F541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B78F7-D9F7-1A4E-0F92-C14FAADA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02" y="1021393"/>
            <a:ext cx="11952383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AED9B35F-AB58-03CF-474F-1AFEC25C27A3}"/>
              </a:ext>
            </a:extLst>
          </p:cNvPr>
          <p:cNvSpPr txBox="1">
            <a:spLocks/>
          </p:cNvSpPr>
          <p:nvPr userDrawn="1"/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AI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D7807DFB-0F2F-C213-B5C9-704F44B5185E}"/>
              </a:ext>
            </a:extLst>
          </p:cNvPr>
          <p:cNvSpPr txBox="1">
            <a:spLocks/>
          </p:cNvSpPr>
          <p:nvPr userDrawn="1"/>
        </p:nvSpPr>
        <p:spPr>
          <a:xfrm>
            <a:off x="5581420" y="6459441"/>
            <a:ext cx="102915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46EA7-1898-7E4A-A5B3-305006AD8040}" type="slidenum">
              <a:rPr kumimoji="1" lang="ko-KR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33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4C0102A-8DBC-63BD-6797-14D0EBCB7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98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Coupled-and-decoupled-heads-compared_fig1_37565043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o.ai/deep-learning/convolution-operation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24796B4-F456-4062-68E6-04EE8169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66700"/>
            <a:ext cx="11557000" cy="61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3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Paper Review |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5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[2024 ECCV]</a:t>
            </a:r>
            <a:br>
              <a:rPr kumimoji="1" lang="en-US" altLang="ko-KR" sz="25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endParaRPr kumimoji="1" lang="en-US" altLang="ko-KR" sz="25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lang="en-US" altLang="ko-KR" sz="1600" dirty="0"/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Hyungseop</a:t>
            </a: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Lee</a:t>
            </a:r>
            <a:r>
              <a:rPr kumimoji="1"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Department of Embedded Systems Engineering, INU</a:t>
            </a:r>
            <a:b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</a:b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hhss0927@inu.ac.kr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14EF66-AE13-ED50-0928-54A59431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93"/>
          <a:stretch/>
        </p:blipFill>
        <p:spPr>
          <a:xfrm>
            <a:off x="2362200" y="2360923"/>
            <a:ext cx="7467600" cy="2136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834AE-3B08-C5F2-6FD3-C9BAAE5B03D0}"/>
              </a:ext>
            </a:extLst>
          </p:cNvPr>
          <p:cNvSpPr txBox="1"/>
          <p:nvPr/>
        </p:nvSpPr>
        <p:spPr>
          <a:xfrm>
            <a:off x="12103100" y="1543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1D37F-305C-B03B-10F9-8DEBD2DB5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22975-EC10-5BDE-DCAE-879D2C63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/>
              <a:t>IHP</a:t>
            </a:r>
            <a:r>
              <a:rPr kumimoji="1" lang="ko-KR" altLang="en-US" sz="3200" b="1" dirty="0"/>
              <a:t>로 확인한 </a:t>
            </a:r>
            <a:r>
              <a:rPr kumimoji="1" lang="en" altLang="ko-KR" sz="3200" b="1" dirty="0"/>
              <a:t>feature fusion</a:t>
            </a:r>
            <a:r>
              <a:rPr kumimoji="1" lang="ko-KR" altLang="en-US" sz="3200" b="1" dirty="0"/>
              <a:t>에서의 </a:t>
            </a:r>
            <a:r>
              <a:rPr kumimoji="1" lang="en" altLang="ko-KR" sz="3200" b="1" dirty="0"/>
              <a:t>feature misalignment </a:t>
            </a:r>
            <a:r>
              <a:rPr kumimoji="1" lang="ko-KR" altLang="en-US" sz="3200" b="1" dirty="0"/>
              <a:t>문제점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13ED3-2595-2038-0746-D6DC2D69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12944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Feature fusion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에서의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feature misalignment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문제가 정말 있는가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?</a:t>
            </a:r>
            <a:br>
              <a:rPr kumimoji="1" lang="en-US" altLang="ko-KR" sz="2000" dirty="0">
                <a:latin typeface="+mj-lt"/>
                <a:sym typeface="Wingdings" pitchFamily="2" charset="2"/>
              </a:rPr>
            </a:br>
            <a:r>
              <a:rPr kumimoji="1" lang="en-US" altLang="ko-KR" sz="2000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b="1" dirty="0">
                <a:latin typeface="+mj-lt"/>
                <a:sym typeface="Wingdings" pitchFamily="2" charset="2"/>
              </a:rPr>
              <a:t>IHP (Independent Hierarchy Pyramid) architecture</a:t>
            </a:r>
          </a:p>
        </p:txBody>
      </p:sp>
      <p:pic>
        <p:nvPicPr>
          <p:cNvPr id="8" name="그림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C28075-F5CE-90C5-837E-1F895E3B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890" y="2051423"/>
            <a:ext cx="8109211" cy="4408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72C5C-BECA-E977-9D89-BF71A20E039A}"/>
              </a:ext>
            </a:extLst>
          </p:cNvPr>
          <p:cNvSpPr txBox="1"/>
          <p:nvPr/>
        </p:nvSpPr>
        <p:spPr>
          <a:xfrm>
            <a:off x="8541328" y="5798628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0000"/>
                </a:solidFill>
              </a:rPr>
              <a:t>?</a:t>
            </a:r>
            <a:endParaRPr kumimoji="1"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21C838-9B39-885C-967A-C5F38F29B8B9}"/>
              </a:ext>
            </a:extLst>
          </p:cNvPr>
          <p:cNvSpPr/>
          <p:nvPr/>
        </p:nvSpPr>
        <p:spPr>
          <a:xfrm>
            <a:off x="2338608" y="4793226"/>
            <a:ext cx="7646050" cy="1636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AF70D7-BD9B-2105-19B2-93453A7C4A8E}"/>
              </a:ext>
            </a:extLst>
          </p:cNvPr>
          <p:cNvSpPr/>
          <p:nvPr/>
        </p:nvSpPr>
        <p:spPr>
          <a:xfrm>
            <a:off x="9984658" y="5527969"/>
            <a:ext cx="1951309" cy="5413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b="1" dirty="0">
                <a:solidFill>
                  <a:srgbClr val="00B050"/>
                </a:solidFill>
              </a:rPr>
              <a:t>Coupled head</a:t>
            </a:r>
            <a:br>
              <a:rPr kumimoji="1" lang="en-US" altLang="ko-KR" sz="1400" b="1" dirty="0">
                <a:solidFill>
                  <a:schemeClr val="tx1"/>
                </a:solidFill>
              </a:rPr>
            </a:br>
            <a:r>
              <a:rPr kumimoji="1" lang="en-US" altLang="ko-KR" sz="1400" b="1" dirty="0">
                <a:solidFill>
                  <a:srgbClr val="FF0000"/>
                </a:solidFill>
              </a:rPr>
              <a:t>Decoupled head</a:t>
            </a:r>
          </a:p>
        </p:txBody>
      </p:sp>
    </p:spTree>
    <p:extLst>
      <p:ext uri="{BB962C8B-B14F-4D97-AF65-F5344CB8AC3E}">
        <p14:creationId xmlns:p14="http://schemas.microsoft.com/office/powerpoint/2010/main" val="162150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466A-84DF-B1B8-A21D-981C8F36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Comparison between the decoupled head and the coupled head. | Download  Scientific Diagram">
            <a:extLst>
              <a:ext uri="{FF2B5EF4-FFF2-40B4-BE49-F238E27FC236}">
                <a16:creationId xmlns:a16="http://schemas.microsoft.com/office/drawing/2014/main" id="{0BD15CEF-327C-7986-9506-31F1EAA9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05" y="1287596"/>
            <a:ext cx="9707697" cy="428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88E3AA-CC49-39A9-FDDB-09140C03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/>
              <a:t>IHP</a:t>
            </a:r>
            <a:r>
              <a:rPr kumimoji="1" lang="ko-KR" altLang="en-US" sz="3200" b="1" dirty="0"/>
              <a:t>로 확인한 </a:t>
            </a:r>
            <a:r>
              <a:rPr kumimoji="1" lang="en" altLang="ko-KR" sz="3200" b="1" dirty="0"/>
              <a:t>feature fusion</a:t>
            </a:r>
            <a:r>
              <a:rPr kumimoji="1" lang="ko-KR" altLang="en-US" sz="3200" b="1" dirty="0"/>
              <a:t>에서의 </a:t>
            </a:r>
            <a:r>
              <a:rPr kumimoji="1" lang="en" altLang="ko-KR" sz="3200" b="1" dirty="0"/>
              <a:t>feature misalignment </a:t>
            </a:r>
            <a:r>
              <a:rPr kumimoji="1" lang="ko-KR" altLang="en-US" sz="3200" b="1" dirty="0"/>
              <a:t>문제점</a:t>
            </a:r>
            <a:endParaRPr kumimoji="1" lang="en-US" altLang="ko-KR" sz="3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823DAC-6389-10A5-F38D-435FD1191D86}"/>
              </a:ext>
            </a:extLst>
          </p:cNvPr>
          <p:cNvSpPr/>
          <p:nvPr/>
        </p:nvSpPr>
        <p:spPr>
          <a:xfrm>
            <a:off x="3815811" y="1373744"/>
            <a:ext cx="2054065" cy="454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50F746-BDBA-865C-E4C5-2EEBAEAE6FD1}"/>
              </a:ext>
            </a:extLst>
          </p:cNvPr>
          <p:cNvSpPr/>
          <p:nvPr/>
        </p:nvSpPr>
        <p:spPr>
          <a:xfrm>
            <a:off x="3815811" y="3078589"/>
            <a:ext cx="2376183" cy="454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1210C-E712-EB3C-2A43-76656A4042ED}"/>
              </a:ext>
            </a:extLst>
          </p:cNvPr>
          <p:cNvSpPr txBox="1"/>
          <p:nvPr/>
        </p:nvSpPr>
        <p:spPr>
          <a:xfrm>
            <a:off x="122103" y="5570404"/>
            <a:ext cx="51257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/>
              <a:t>Fusion</a:t>
            </a:r>
            <a:r>
              <a:rPr kumimoji="1" lang="ko-KR" altLang="en-US" sz="1500" dirty="0"/>
              <a:t>했을 때</a:t>
            </a:r>
            <a:r>
              <a:rPr kumimoji="1" lang="en-US" altLang="ko-KR" sz="1500" dirty="0"/>
              <a:t>,</a:t>
            </a:r>
          </a:p>
          <a:p>
            <a:r>
              <a:rPr kumimoji="1" lang="en-US" altLang="ko-KR" sz="1500" dirty="0"/>
              <a:t>Spatial </a:t>
            </a:r>
            <a:r>
              <a:rPr kumimoji="1" lang="ko-KR" altLang="en-US" sz="1500" dirty="0"/>
              <a:t>정보는 악화되지만</a:t>
            </a:r>
            <a:r>
              <a:rPr kumimoji="1" lang="en-US" altLang="ko-KR" sz="1500" dirty="0"/>
              <a:t>,</a:t>
            </a:r>
          </a:p>
          <a:p>
            <a:r>
              <a:rPr kumimoji="1" lang="en-US" altLang="ko-KR" sz="1500" dirty="0"/>
              <a:t>Semantic </a:t>
            </a:r>
            <a:r>
              <a:rPr kumimoji="1" lang="ko-KR" altLang="en-US" sz="1500" dirty="0"/>
              <a:t>정보는 강화되는 듯하다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8238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B9143-75FB-9457-3538-0FEB5749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D658B-C027-B613-7E95-CCBB3CD0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0B7339-DEDE-0507-BEF7-9B7828444F2E}"/>
              </a:ext>
            </a:extLst>
          </p:cNvPr>
          <p:cNvSpPr/>
          <p:nvPr/>
        </p:nvSpPr>
        <p:spPr>
          <a:xfrm>
            <a:off x="447134" y="5733298"/>
            <a:ext cx="817848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022502-169B-B337-D8D8-D8412C4FAFBC}"/>
              </a:ext>
            </a:extLst>
          </p:cNvPr>
          <p:cNvSpPr/>
          <p:nvPr/>
        </p:nvSpPr>
        <p:spPr>
          <a:xfrm>
            <a:off x="256033" y="4928860"/>
            <a:ext cx="1200049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2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 </a:t>
            </a:r>
            <a:br>
              <a:rPr kumimoji="1" lang="en-US" altLang="ko-KR" sz="1600" b="1" dirty="0">
                <a:solidFill>
                  <a:schemeClr val="tx1"/>
                </a:solidFill>
              </a:rPr>
            </a:br>
            <a:r>
              <a:rPr kumimoji="1" lang="en-US" altLang="ko-KR" sz="1600" b="1" dirty="0">
                <a:solidFill>
                  <a:schemeClr val="tx1"/>
                </a:solidFill>
              </a:rPr>
              <a:t>Stage 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D0CC61-45BE-E3CB-771F-B508323D67BC}"/>
              </a:ext>
            </a:extLst>
          </p:cNvPr>
          <p:cNvSpPr/>
          <p:nvPr/>
        </p:nvSpPr>
        <p:spPr>
          <a:xfrm>
            <a:off x="398273" y="3902912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F0C22F-74D4-B75B-9CEF-59CAC39B1D10}"/>
              </a:ext>
            </a:extLst>
          </p:cNvPr>
          <p:cNvSpPr/>
          <p:nvPr/>
        </p:nvSpPr>
        <p:spPr>
          <a:xfrm>
            <a:off x="391293" y="2492077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4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64A33C-4126-99C7-A260-7DF23A5529D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856058" y="5491648"/>
            <a:ext cx="0" cy="241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FAAC4F1-84EB-928F-442E-5874F0C5242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856058" y="4465700"/>
            <a:ext cx="0" cy="4631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1444DD-80F7-D5C0-DF1F-B14D602A968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849078" y="3054865"/>
            <a:ext cx="6980" cy="8480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5289586-85D5-4E38-F740-EF26CF8F391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49078" y="1464958"/>
            <a:ext cx="0" cy="10271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2BABCC-FE59-AECC-6055-13F7DA892619}"/>
              </a:ext>
            </a:extLst>
          </p:cNvPr>
          <p:cNvGrpSpPr/>
          <p:nvPr/>
        </p:nvGrpSpPr>
        <p:grpSpPr>
          <a:xfrm>
            <a:off x="2173244" y="3642989"/>
            <a:ext cx="1088904" cy="1082634"/>
            <a:chOff x="7322180" y="1912561"/>
            <a:chExt cx="1088904" cy="10826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319F92-BF5A-B3F8-CF5F-00486D1EB73D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E909F7-6C63-B14C-CF9D-F839A9497443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배경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3F2934-9780-AE89-5496-11864E1DF86E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몸통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32AD88-B0EB-5D70-C4BB-B0E314D446E3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꼬리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ED81D51-380A-49D3-783C-D9B2BD5F1AAF}"/>
              </a:ext>
            </a:extLst>
          </p:cNvPr>
          <p:cNvCxnSpPr>
            <a:cxnSpLocks/>
          </p:cNvCxnSpPr>
          <p:nvPr/>
        </p:nvCxnSpPr>
        <p:spPr>
          <a:xfrm>
            <a:off x="849077" y="1452062"/>
            <a:ext cx="36293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FCAE7E-4D1B-CEDD-5D84-44983AF90BE4}"/>
              </a:ext>
            </a:extLst>
          </p:cNvPr>
          <p:cNvSpPr/>
          <p:nvPr/>
        </p:nvSpPr>
        <p:spPr>
          <a:xfrm>
            <a:off x="4478441" y="1232519"/>
            <a:ext cx="544452" cy="5413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b="1" dirty="0">
                <a:solidFill>
                  <a:schemeClr val="tx1"/>
                </a:solidFill>
              </a:rPr>
              <a:t>머리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13D59E4-8E03-C34B-7AEF-01C56C0921F7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750667" y="1773836"/>
            <a:ext cx="0" cy="4927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93DC51-3432-A091-4C46-415446B6F6DF}"/>
              </a:ext>
            </a:extLst>
          </p:cNvPr>
          <p:cNvGrpSpPr/>
          <p:nvPr/>
        </p:nvGrpSpPr>
        <p:grpSpPr>
          <a:xfrm>
            <a:off x="4206215" y="2266387"/>
            <a:ext cx="1088904" cy="1082634"/>
            <a:chOff x="7322180" y="1912561"/>
            <a:chExt cx="1088904" cy="108263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25E761-958E-D4F5-E04C-7CD74EAFC792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31D4665-DD1A-5114-7A73-C7783F4B3A9D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7805A3-97F4-0C37-1452-D5057C962F94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D112CD-FDBE-F780-A601-1E95FFE5A5AD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5C134E5-0137-1737-FBA5-AEB41EEA1C9D}"/>
              </a:ext>
            </a:extLst>
          </p:cNvPr>
          <p:cNvSpPr txBox="1"/>
          <p:nvPr/>
        </p:nvSpPr>
        <p:spPr>
          <a:xfrm>
            <a:off x="3533004" y="1800683"/>
            <a:ext cx="4102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err="1">
                <a:solidFill>
                  <a:srgbClr val="0070C0"/>
                </a:solidFill>
              </a:rPr>
              <a:t>Upsampling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0032AB7-8A57-C3E3-F9CB-A84E015BFB0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313843" y="4184306"/>
            <a:ext cx="8749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D10A0CF-1975-0B17-F62E-14C0D0FD8A0E}"/>
              </a:ext>
            </a:extLst>
          </p:cNvPr>
          <p:cNvCxnSpPr>
            <a:cxnSpLocks/>
          </p:cNvCxnSpPr>
          <p:nvPr/>
        </p:nvCxnSpPr>
        <p:spPr>
          <a:xfrm>
            <a:off x="3262148" y="4184306"/>
            <a:ext cx="9440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457D54-F8D3-C60C-0C07-F2D24438B884}"/>
              </a:ext>
            </a:extLst>
          </p:cNvPr>
          <p:cNvGrpSpPr/>
          <p:nvPr/>
        </p:nvGrpSpPr>
        <p:grpSpPr>
          <a:xfrm>
            <a:off x="4206215" y="3642989"/>
            <a:ext cx="1088904" cy="1082634"/>
            <a:chOff x="7322180" y="1912561"/>
            <a:chExt cx="1088904" cy="108263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23D31-3221-8001-3AE5-1504E3E72E3B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800" b="1" dirty="0">
                  <a:solidFill>
                    <a:schemeClr val="tx1"/>
                  </a:solidFill>
                </a:rPr>
                <a:t>C(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ko-KR" altLang="en-US" sz="800" b="1" dirty="0">
                  <a:solidFill>
                    <a:schemeClr val="tx1"/>
                  </a:solidFill>
                </a:rPr>
                <a:t>머리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,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 머리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87B4D5-071A-0181-12D3-5E30C6B0D2F5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배경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17E885-C629-E377-C68E-63A8B783F3F8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몸통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A8805B3-80B7-5E9F-72E7-8F7E06734798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꼬리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4992B03-DA24-A4B5-F914-EDCB5C0E6012}"/>
              </a:ext>
            </a:extLst>
          </p:cNvPr>
          <p:cNvCxnSpPr>
            <a:cxnSpLocks/>
          </p:cNvCxnSpPr>
          <p:nvPr/>
        </p:nvCxnSpPr>
        <p:spPr>
          <a:xfrm>
            <a:off x="4750667" y="3349021"/>
            <a:ext cx="0" cy="2892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CDCB6CF-95D0-A41F-4B6A-8BC65A53ABF3}"/>
              </a:ext>
            </a:extLst>
          </p:cNvPr>
          <p:cNvGrpSpPr/>
          <p:nvPr/>
        </p:nvGrpSpPr>
        <p:grpSpPr>
          <a:xfrm>
            <a:off x="4750666" y="3638248"/>
            <a:ext cx="544453" cy="546058"/>
            <a:chOff x="9141315" y="3876787"/>
            <a:chExt cx="544453" cy="546058"/>
          </a:xfrm>
        </p:grpSpPr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ED0DA275-6F8C-243D-C451-BD3BB5F69C53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2D7DB43D-02F5-61FD-DE27-6FDABF136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1A9EF1-E911-83B8-F56C-017039BD471D}"/>
              </a:ext>
            </a:extLst>
          </p:cNvPr>
          <p:cNvGrpSpPr/>
          <p:nvPr/>
        </p:nvGrpSpPr>
        <p:grpSpPr>
          <a:xfrm>
            <a:off x="4222407" y="4179564"/>
            <a:ext cx="544453" cy="546058"/>
            <a:chOff x="9141315" y="3876787"/>
            <a:chExt cx="544453" cy="546058"/>
          </a:xfrm>
        </p:grpSpPr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8AEA021C-2FE2-7EE8-4864-0111B63313C7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D8B0CDEC-2F25-62FC-2008-B4C15012B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8D384E-75B6-1FB7-D276-5C8689CBCC2A}"/>
              </a:ext>
            </a:extLst>
          </p:cNvPr>
          <p:cNvGrpSpPr/>
          <p:nvPr/>
        </p:nvGrpSpPr>
        <p:grpSpPr>
          <a:xfrm>
            <a:off x="4742570" y="4174821"/>
            <a:ext cx="544453" cy="546058"/>
            <a:chOff x="9141315" y="3876787"/>
            <a:chExt cx="544453" cy="546058"/>
          </a:xfrm>
        </p:grpSpPr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9F21DD-6EA2-8BD0-951D-AA536B341FC0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737F328A-4A1F-82EB-3964-39D6A82CF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03155B08-347C-F61E-3326-1B91C1EC417F}"/>
              </a:ext>
            </a:extLst>
          </p:cNvPr>
          <p:cNvSpPr/>
          <p:nvPr/>
        </p:nvSpPr>
        <p:spPr>
          <a:xfrm>
            <a:off x="4214311" y="3647733"/>
            <a:ext cx="528258" cy="527087"/>
          </a:xfrm>
          <a:prstGeom prst="ellipse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AEE004-ADA5-17A1-DF5E-4BF21F28C1BB}"/>
              </a:ext>
            </a:extLst>
          </p:cNvPr>
          <p:cNvSpPr txBox="1"/>
          <p:nvPr/>
        </p:nvSpPr>
        <p:spPr>
          <a:xfrm>
            <a:off x="5490806" y="2328968"/>
            <a:ext cx="774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solidFill>
                  <a:srgbClr val="0070C0"/>
                </a:solidFill>
                <a:sym typeface="Wingdings" pitchFamily="2" charset="2"/>
              </a:rPr>
              <a:t> “</a:t>
            </a:r>
            <a:r>
              <a:rPr kumimoji="1" lang="en-US" altLang="ko-KR" sz="2500" dirty="0">
                <a:solidFill>
                  <a:srgbClr val="0070C0"/>
                </a:solidFill>
              </a:rPr>
              <a:t>Soft” Nearest neighbor Interpolation</a:t>
            </a:r>
            <a:endParaRPr kumimoji="1" lang="ko-KR" altLang="en-US" sz="2500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CECB7A-93CC-7434-1C6A-9154406BF567}"/>
              </a:ext>
            </a:extLst>
          </p:cNvPr>
          <p:cNvSpPr txBox="1"/>
          <p:nvPr/>
        </p:nvSpPr>
        <p:spPr>
          <a:xfrm>
            <a:off x="5490806" y="1781683"/>
            <a:ext cx="6583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strike="sngStrike" dirty="0">
                <a:solidFill>
                  <a:srgbClr val="0070C0"/>
                </a:solidFill>
              </a:rPr>
              <a:t>Nearest neighbor interpolation</a:t>
            </a:r>
            <a:endParaRPr kumimoji="1" lang="ko-KR" altLang="en-US" sz="2500" strike="sngStrike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2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114BA-A4CD-37DD-A712-3D70B59A1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63E46-F52F-8F3F-90F8-1902EEBF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00228-87FC-817B-3C40-2FE144BC6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12944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500" dirty="0">
                <a:latin typeface="+mj-lt"/>
                <a:sym typeface="Wingdings" pitchFamily="2" charset="2"/>
              </a:rPr>
              <a:t>기존의 </a:t>
            </a:r>
            <a:r>
              <a:rPr kumimoji="1" lang="en-US" altLang="ko-KR" sz="2500" dirty="0">
                <a:latin typeface="+mj-lt"/>
                <a:sym typeface="Wingdings" pitchFamily="2" charset="2"/>
              </a:rPr>
              <a:t>nearest neighbor interpolation  </a:t>
            </a:r>
            <a:r>
              <a:rPr kumimoji="1" lang="en-US" altLang="ko-KR" sz="2500" b="1" dirty="0">
                <a:latin typeface="+mj-lt"/>
                <a:sym typeface="Wingdings" pitchFamily="2" charset="2"/>
              </a:rPr>
              <a:t>“hard”</a:t>
            </a:r>
            <a:r>
              <a:rPr kumimoji="1" lang="en-US" altLang="ko-KR" sz="2500" dirty="0">
                <a:latin typeface="+mj-lt"/>
                <a:sym typeface="Wingdings" pitchFamily="2" charset="2"/>
              </a:rPr>
              <a:t> operation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59846C-E73F-26DC-159C-0734722F7E79}"/>
              </a:ext>
            </a:extLst>
          </p:cNvPr>
          <p:cNvSpPr txBox="1"/>
          <p:nvPr/>
        </p:nvSpPr>
        <p:spPr>
          <a:xfrm>
            <a:off x="1535823" y="415302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그대로 복사</a:t>
            </a:r>
            <a:endParaRPr kumimoji="1" lang="en-US" altLang="ko-KR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0055617-6AE8-819B-85E2-CBB01F005C29}"/>
              </a:ext>
            </a:extLst>
          </p:cNvPr>
          <p:cNvGrpSpPr/>
          <p:nvPr/>
        </p:nvGrpSpPr>
        <p:grpSpPr>
          <a:xfrm>
            <a:off x="1701663" y="2529076"/>
            <a:ext cx="1088904" cy="1082634"/>
            <a:chOff x="7322180" y="1912561"/>
            <a:chExt cx="1088904" cy="108263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5F60DE8-E454-738E-AD8F-BC2E3CB49776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E92F538-D013-97EC-361D-3C64D1C011A2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25C5E42-90B3-DF9A-06FB-45AA2856BCD8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291192-E62D-B361-0D56-16F119C35087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5377" name="그룹 15376">
            <a:extLst>
              <a:ext uri="{FF2B5EF4-FFF2-40B4-BE49-F238E27FC236}">
                <a16:creationId xmlns:a16="http://schemas.microsoft.com/office/drawing/2014/main" id="{257F4575-5E77-C10E-A40B-100528738BB9}"/>
              </a:ext>
            </a:extLst>
          </p:cNvPr>
          <p:cNvGrpSpPr/>
          <p:nvPr/>
        </p:nvGrpSpPr>
        <p:grpSpPr>
          <a:xfrm>
            <a:off x="8941931" y="1987759"/>
            <a:ext cx="2177808" cy="2165268"/>
            <a:chOff x="6096000" y="1992533"/>
            <a:chExt cx="2177808" cy="216526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79D65EF-00B1-5766-2BFF-01264DCE0468}"/>
                </a:ext>
              </a:extLst>
            </p:cNvPr>
            <p:cNvGrpSpPr/>
            <p:nvPr/>
          </p:nvGrpSpPr>
          <p:grpSpPr>
            <a:xfrm>
              <a:off x="6096000" y="1992533"/>
              <a:ext cx="1088904" cy="1082634"/>
              <a:chOff x="7322180" y="1912561"/>
              <a:chExt cx="1088904" cy="1082634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67CB29B-8C31-9224-F5CD-41F72C2F66E3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0626046-C258-FE24-3ECC-9C0D5885321D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1D66EF8-516C-46BC-4906-F105E1E1BB38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A53E580-A3CB-21A1-CC9C-DC94187B4086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5360" name="그룹 15359">
              <a:extLst>
                <a:ext uri="{FF2B5EF4-FFF2-40B4-BE49-F238E27FC236}">
                  <a16:creationId xmlns:a16="http://schemas.microsoft.com/office/drawing/2014/main" id="{BE77E2A5-A7C2-12F1-FD81-6988F8BA8C71}"/>
                </a:ext>
              </a:extLst>
            </p:cNvPr>
            <p:cNvGrpSpPr/>
            <p:nvPr/>
          </p:nvGrpSpPr>
          <p:grpSpPr>
            <a:xfrm>
              <a:off x="7184904" y="1992533"/>
              <a:ext cx="1088904" cy="1082634"/>
              <a:chOff x="7322180" y="1912561"/>
              <a:chExt cx="1088904" cy="1082634"/>
            </a:xfrm>
          </p:grpSpPr>
          <p:sp>
            <p:nvSpPr>
              <p:cNvPr id="15361" name="직사각형 15360">
                <a:extLst>
                  <a:ext uri="{FF2B5EF4-FFF2-40B4-BE49-F238E27FC236}">
                    <a16:creationId xmlns:a16="http://schemas.microsoft.com/office/drawing/2014/main" id="{3F0EAFA8-3AB7-B9BB-EB88-FB1338D9A82F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63" name="직사각형 15362">
                <a:extLst>
                  <a:ext uri="{FF2B5EF4-FFF2-40B4-BE49-F238E27FC236}">
                    <a16:creationId xmlns:a16="http://schemas.microsoft.com/office/drawing/2014/main" id="{BF434CAF-6D33-B724-CBAE-E18B3F781E46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64" name="직사각형 15363">
                <a:extLst>
                  <a:ext uri="{FF2B5EF4-FFF2-40B4-BE49-F238E27FC236}">
                    <a16:creationId xmlns:a16="http://schemas.microsoft.com/office/drawing/2014/main" id="{E9474E05-450D-A2A5-6A82-3A1ECA270023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65" name="직사각형 15364">
                <a:extLst>
                  <a:ext uri="{FF2B5EF4-FFF2-40B4-BE49-F238E27FC236}">
                    <a16:creationId xmlns:a16="http://schemas.microsoft.com/office/drawing/2014/main" id="{9F218413-4BDB-81DA-46E7-71AD45260AB6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15366" name="그룹 15365">
              <a:extLst>
                <a:ext uri="{FF2B5EF4-FFF2-40B4-BE49-F238E27FC236}">
                  <a16:creationId xmlns:a16="http://schemas.microsoft.com/office/drawing/2014/main" id="{0D459A26-C1A7-CA01-CB5A-7AAF1DB07A3F}"/>
                </a:ext>
              </a:extLst>
            </p:cNvPr>
            <p:cNvGrpSpPr/>
            <p:nvPr/>
          </p:nvGrpSpPr>
          <p:grpSpPr>
            <a:xfrm>
              <a:off x="6096000" y="3075167"/>
              <a:ext cx="1088904" cy="1082634"/>
              <a:chOff x="7322180" y="1912561"/>
              <a:chExt cx="1088904" cy="1082634"/>
            </a:xfrm>
          </p:grpSpPr>
          <p:sp>
            <p:nvSpPr>
              <p:cNvPr id="15367" name="직사각형 15366">
                <a:extLst>
                  <a:ext uri="{FF2B5EF4-FFF2-40B4-BE49-F238E27FC236}">
                    <a16:creationId xmlns:a16="http://schemas.microsoft.com/office/drawing/2014/main" id="{88BB4BA0-B13E-E57A-1E15-0C424EE6E4FB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5368" name="직사각형 15367">
                <a:extLst>
                  <a:ext uri="{FF2B5EF4-FFF2-40B4-BE49-F238E27FC236}">
                    <a16:creationId xmlns:a16="http://schemas.microsoft.com/office/drawing/2014/main" id="{68D96DB2-FDC0-41B9-34DA-2A5FF771F9B5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5369" name="직사각형 15368">
                <a:extLst>
                  <a:ext uri="{FF2B5EF4-FFF2-40B4-BE49-F238E27FC236}">
                    <a16:creationId xmlns:a16="http://schemas.microsoft.com/office/drawing/2014/main" id="{B7ACBF04-A722-9071-4AFE-FA73FD8260A9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5370" name="직사각형 15369">
                <a:extLst>
                  <a:ext uri="{FF2B5EF4-FFF2-40B4-BE49-F238E27FC236}">
                    <a16:creationId xmlns:a16="http://schemas.microsoft.com/office/drawing/2014/main" id="{BF310C85-45BE-A943-5911-4C1E4C214B63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15371" name="그룹 15370">
              <a:extLst>
                <a:ext uri="{FF2B5EF4-FFF2-40B4-BE49-F238E27FC236}">
                  <a16:creationId xmlns:a16="http://schemas.microsoft.com/office/drawing/2014/main" id="{31C83F61-B8DA-547A-0384-3AC40438F76F}"/>
                </a:ext>
              </a:extLst>
            </p:cNvPr>
            <p:cNvGrpSpPr/>
            <p:nvPr/>
          </p:nvGrpSpPr>
          <p:grpSpPr>
            <a:xfrm>
              <a:off x="7184904" y="3075167"/>
              <a:ext cx="1088904" cy="1082634"/>
              <a:chOff x="7322180" y="1912561"/>
              <a:chExt cx="1088904" cy="1082634"/>
            </a:xfrm>
          </p:grpSpPr>
          <p:sp>
            <p:nvSpPr>
              <p:cNvPr id="15372" name="직사각형 15371">
                <a:extLst>
                  <a:ext uri="{FF2B5EF4-FFF2-40B4-BE49-F238E27FC236}">
                    <a16:creationId xmlns:a16="http://schemas.microsoft.com/office/drawing/2014/main" id="{DBA00EA8-E13D-7D86-1DBF-7132DABD25FD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373" name="직사각형 15372">
                <a:extLst>
                  <a:ext uri="{FF2B5EF4-FFF2-40B4-BE49-F238E27FC236}">
                    <a16:creationId xmlns:a16="http://schemas.microsoft.com/office/drawing/2014/main" id="{6D7C9EFC-DBDC-2AA5-E238-A5EEC4E08283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374" name="직사각형 15373">
                <a:extLst>
                  <a:ext uri="{FF2B5EF4-FFF2-40B4-BE49-F238E27FC236}">
                    <a16:creationId xmlns:a16="http://schemas.microsoft.com/office/drawing/2014/main" id="{B65EAEF3-640C-1CC9-0C49-EC5656642E25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5375" name="직사각형 15374">
                <a:extLst>
                  <a:ext uri="{FF2B5EF4-FFF2-40B4-BE49-F238E27FC236}">
                    <a16:creationId xmlns:a16="http://schemas.microsoft.com/office/drawing/2014/main" id="{B6034597-C273-2C34-B90B-D7C0C6BDA5E3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cxnSp>
        <p:nvCxnSpPr>
          <p:cNvPr id="15378" name="직선 화살표 연결선 15377">
            <a:extLst>
              <a:ext uri="{FF2B5EF4-FFF2-40B4-BE49-F238E27FC236}">
                <a16:creationId xmlns:a16="http://schemas.microsoft.com/office/drawing/2014/main" id="{57385149-8DFB-FBEF-FDF3-674E74CCD348}"/>
              </a:ext>
            </a:extLst>
          </p:cNvPr>
          <p:cNvCxnSpPr>
            <a:cxnSpLocks/>
          </p:cNvCxnSpPr>
          <p:nvPr/>
        </p:nvCxnSpPr>
        <p:spPr>
          <a:xfrm>
            <a:off x="3050407" y="3083955"/>
            <a:ext cx="55734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75EC458-5BAE-626D-4390-EF39FDFAB8FB}"/>
              </a:ext>
            </a:extLst>
          </p:cNvPr>
          <p:cNvCxnSpPr>
            <a:cxnSpLocks/>
          </p:cNvCxnSpPr>
          <p:nvPr/>
        </p:nvCxnSpPr>
        <p:spPr>
          <a:xfrm>
            <a:off x="8941931" y="3070393"/>
            <a:ext cx="2177808" cy="45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38759CF-6A71-553C-EF45-79A5E292CC16}"/>
              </a:ext>
            </a:extLst>
          </p:cNvPr>
          <p:cNvCxnSpPr>
            <a:cxnSpLocks/>
          </p:cNvCxnSpPr>
          <p:nvPr/>
        </p:nvCxnSpPr>
        <p:spPr>
          <a:xfrm flipV="1">
            <a:off x="10030834" y="1982985"/>
            <a:ext cx="0" cy="2170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98" name="TextBox 15397">
                <a:extLst>
                  <a:ext uri="{FF2B5EF4-FFF2-40B4-BE49-F238E27FC236}">
                    <a16:creationId xmlns:a16="http://schemas.microsoft.com/office/drawing/2014/main" id="{7F337BD7-EBAF-89FD-7A3D-75D05823EB38}"/>
                  </a:ext>
                </a:extLst>
              </p:cNvPr>
              <p:cNvSpPr txBox="1"/>
              <p:nvPr/>
            </p:nvSpPr>
            <p:spPr>
              <a:xfrm>
                <a:off x="2061759" y="1982985"/>
                <a:ext cx="368711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398" name="TextBox 15397">
                <a:extLst>
                  <a:ext uri="{FF2B5EF4-FFF2-40B4-BE49-F238E27FC236}">
                    <a16:creationId xmlns:a16="http://schemas.microsoft.com/office/drawing/2014/main" id="{7F337BD7-EBAF-89FD-7A3D-75D05823E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59" y="1982985"/>
                <a:ext cx="368711" cy="374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99" name="TextBox 15398">
                <a:extLst>
                  <a:ext uri="{FF2B5EF4-FFF2-40B4-BE49-F238E27FC236}">
                    <a16:creationId xmlns:a16="http://schemas.microsoft.com/office/drawing/2014/main" id="{716CBD32-4897-9C55-180D-B7D46FDDF84E}"/>
                  </a:ext>
                </a:extLst>
              </p:cNvPr>
              <p:cNvSpPr txBox="1"/>
              <p:nvPr/>
            </p:nvSpPr>
            <p:spPr>
              <a:xfrm>
                <a:off x="9838997" y="1544837"/>
                <a:ext cx="368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399" name="TextBox 15398">
                <a:extLst>
                  <a:ext uri="{FF2B5EF4-FFF2-40B4-BE49-F238E27FC236}">
                    <a16:creationId xmlns:a16="http://schemas.microsoft.com/office/drawing/2014/main" id="{716CBD32-4897-9C55-180D-B7D46FDDF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997" y="1544837"/>
                <a:ext cx="3687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44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E59A1-A468-2257-A5E2-F47C81A3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BA29F-27A1-C7C3-0986-20251A0B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42C26AF-4DBB-5472-E047-6A57B4F11D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024" y="859317"/>
                <a:ext cx="11712944" cy="560012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500" b="1" dirty="0">
                    <a:latin typeface="+mj-lt"/>
                    <a:sym typeface="Wingdings" pitchFamily="2" charset="2"/>
                  </a:rPr>
                  <a:t>”Soft” factor </a:t>
                </a:r>
                <a14:m>
                  <m:oMath xmlns:m="http://schemas.openxmlformats.org/officeDocument/2006/math">
                    <m:r>
                      <a:rPr kumimoji="1" lang="en-US" altLang="ko-KR" sz="2500" b="1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𝜶</m:t>
                    </m:r>
                  </m:oMath>
                </a14:m>
                <a:endParaRPr kumimoji="1" lang="en-US" altLang="ko-KR" sz="2500" b="1" dirty="0">
                  <a:latin typeface="+mj-lt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42C26AF-4DBB-5472-E047-6A57B4F11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024" y="859317"/>
                <a:ext cx="11712944" cy="5600124"/>
              </a:xfrm>
              <a:blipFill>
                <a:blip r:embed="rId3"/>
                <a:stretch>
                  <a:fillRect l="-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46795A66-D7D9-FD75-3F2D-5513C492517D}"/>
              </a:ext>
            </a:extLst>
          </p:cNvPr>
          <p:cNvGrpSpPr/>
          <p:nvPr/>
        </p:nvGrpSpPr>
        <p:grpSpPr>
          <a:xfrm>
            <a:off x="1701663" y="2529076"/>
            <a:ext cx="1088904" cy="1082634"/>
            <a:chOff x="7322180" y="1912561"/>
            <a:chExt cx="1088904" cy="108263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65CAFA-165E-C18A-2190-33C81B4832B1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409344F-5534-4F7C-A3E5-F0CEB5582783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A90162-F2C4-4A98-AEE6-61BE83B180F2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BF8B8CC-4367-8E91-C342-AC082998CDCA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5377" name="그룹 15376">
            <a:extLst>
              <a:ext uri="{FF2B5EF4-FFF2-40B4-BE49-F238E27FC236}">
                <a16:creationId xmlns:a16="http://schemas.microsoft.com/office/drawing/2014/main" id="{E7958693-F9A3-CE22-E237-18ABEDF6AC7D}"/>
              </a:ext>
            </a:extLst>
          </p:cNvPr>
          <p:cNvGrpSpPr/>
          <p:nvPr/>
        </p:nvGrpSpPr>
        <p:grpSpPr>
          <a:xfrm>
            <a:off x="8941931" y="1987759"/>
            <a:ext cx="2177808" cy="2165268"/>
            <a:chOff x="6096000" y="1992533"/>
            <a:chExt cx="2177808" cy="216526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BBAEA3E-A5CF-7902-AF78-B9F26FC47774}"/>
                </a:ext>
              </a:extLst>
            </p:cNvPr>
            <p:cNvGrpSpPr/>
            <p:nvPr/>
          </p:nvGrpSpPr>
          <p:grpSpPr>
            <a:xfrm>
              <a:off x="6096000" y="1992533"/>
              <a:ext cx="1088904" cy="1082634"/>
              <a:chOff x="7322180" y="1912561"/>
              <a:chExt cx="1088904" cy="1082634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634B175-C398-0DA5-A66C-75917523142C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549B470-4A40-BD27-1753-C288EAB3AA5F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D14B421-5E8D-1CBF-0331-8DF24B8C8C3B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9D95808-731B-5BB0-A701-BE63A17D0BF1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0.5</a:t>
                </a:r>
              </a:p>
            </p:txBody>
          </p:sp>
        </p:grpSp>
        <p:grpSp>
          <p:nvGrpSpPr>
            <p:cNvPr id="15360" name="그룹 15359">
              <a:extLst>
                <a:ext uri="{FF2B5EF4-FFF2-40B4-BE49-F238E27FC236}">
                  <a16:creationId xmlns:a16="http://schemas.microsoft.com/office/drawing/2014/main" id="{690467FE-ADCF-DC78-35D2-D0BDD5BE661B}"/>
                </a:ext>
              </a:extLst>
            </p:cNvPr>
            <p:cNvGrpSpPr/>
            <p:nvPr/>
          </p:nvGrpSpPr>
          <p:grpSpPr>
            <a:xfrm>
              <a:off x="7184904" y="1992533"/>
              <a:ext cx="1088904" cy="1082634"/>
              <a:chOff x="7322180" y="1912561"/>
              <a:chExt cx="1088904" cy="1082634"/>
            </a:xfrm>
          </p:grpSpPr>
          <p:sp>
            <p:nvSpPr>
              <p:cNvPr id="15361" name="직사각형 15360">
                <a:extLst>
                  <a:ext uri="{FF2B5EF4-FFF2-40B4-BE49-F238E27FC236}">
                    <a16:creationId xmlns:a16="http://schemas.microsoft.com/office/drawing/2014/main" id="{73268846-C8B9-CCB8-0922-810F3E3A4C87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363" name="직사각형 15362">
                <a:extLst>
                  <a:ext uri="{FF2B5EF4-FFF2-40B4-BE49-F238E27FC236}">
                    <a16:creationId xmlns:a16="http://schemas.microsoft.com/office/drawing/2014/main" id="{E482FC1B-3250-4088-9211-834FF1FE10C9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364" name="직사각형 15363">
                <a:extLst>
                  <a:ext uri="{FF2B5EF4-FFF2-40B4-BE49-F238E27FC236}">
                    <a16:creationId xmlns:a16="http://schemas.microsoft.com/office/drawing/2014/main" id="{672C6215-F6D6-AD00-BD65-52DA25425D6F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365" name="직사각형 15364">
                <a:extLst>
                  <a:ext uri="{FF2B5EF4-FFF2-40B4-BE49-F238E27FC236}">
                    <a16:creationId xmlns:a16="http://schemas.microsoft.com/office/drawing/2014/main" id="{C0A91C67-05FF-7F46-BAD5-B05232BA20E7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5366" name="그룹 15365">
              <a:extLst>
                <a:ext uri="{FF2B5EF4-FFF2-40B4-BE49-F238E27FC236}">
                  <a16:creationId xmlns:a16="http://schemas.microsoft.com/office/drawing/2014/main" id="{4FA576B5-09EB-A2AD-CA94-E623737D2999}"/>
                </a:ext>
              </a:extLst>
            </p:cNvPr>
            <p:cNvGrpSpPr/>
            <p:nvPr/>
          </p:nvGrpSpPr>
          <p:grpSpPr>
            <a:xfrm>
              <a:off x="6096000" y="3075167"/>
              <a:ext cx="1088904" cy="1082634"/>
              <a:chOff x="7322180" y="1912561"/>
              <a:chExt cx="1088904" cy="1082634"/>
            </a:xfrm>
          </p:grpSpPr>
          <p:sp>
            <p:nvSpPr>
              <p:cNvPr id="15367" name="직사각형 15366">
                <a:extLst>
                  <a:ext uri="{FF2B5EF4-FFF2-40B4-BE49-F238E27FC236}">
                    <a16:creationId xmlns:a16="http://schemas.microsoft.com/office/drawing/2014/main" id="{8B653447-9B68-765F-7AE2-C754BB8B729D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1.5</a:t>
                </a:r>
              </a:p>
            </p:txBody>
          </p:sp>
          <p:sp>
            <p:nvSpPr>
              <p:cNvPr id="15368" name="직사각형 15367">
                <a:extLst>
                  <a:ext uri="{FF2B5EF4-FFF2-40B4-BE49-F238E27FC236}">
                    <a16:creationId xmlns:a16="http://schemas.microsoft.com/office/drawing/2014/main" id="{CC230BD7-5F09-2077-B777-F944F73F2C50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1.5</a:t>
                </a:r>
              </a:p>
            </p:txBody>
          </p:sp>
          <p:sp>
            <p:nvSpPr>
              <p:cNvPr id="15369" name="직사각형 15368">
                <a:extLst>
                  <a:ext uri="{FF2B5EF4-FFF2-40B4-BE49-F238E27FC236}">
                    <a16:creationId xmlns:a16="http://schemas.microsoft.com/office/drawing/2014/main" id="{99928066-0850-074F-E65A-261263A19A61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1.5</a:t>
                </a:r>
              </a:p>
            </p:txBody>
          </p:sp>
          <p:sp>
            <p:nvSpPr>
              <p:cNvPr id="15370" name="직사각형 15369">
                <a:extLst>
                  <a:ext uri="{FF2B5EF4-FFF2-40B4-BE49-F238E27FC236}">
                    <a16:creationId xmlns:a16="http://schemas.microsoft.com/office/drawing/2014/main" id="{A9663B5E-4806-F438-5294-5B72AD81F64F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1.5</a:t>
                </a:r>
              </a:p>
            </p:txBody>
          </p:sp>
        </p:grpSp>
        <p:grpSp>
          <p:nvGrpSpPr>
            <p:cNvPr id="15371" name="그룹 15370">
              <a:extLst>
                <a:ext uri="{FF2B5EF4-FFF2-40B4-BE49-F238E27FC236}">
                  <a16:creationId xmlns:a16="http://schemas.microsoft.com/office/drawing/2014/main" id="{0ECE8280-FF84-EA5E-6953-6FFB45C9E3FD}"/>
                </a:ext>
              </a:extLst>
            </p:cNvPr>
            <p:cNvGrpSpPr/>
            <p:nvPr/>
          </p:nvGrpSpPr>
          <p:grpSpPr>
            <a:xfrm>
              <a:off x="7184904" y="3075167"/>
              <a:ext cx="1088904" cy="1082634"/>
              <a:chOff x="7322180" y="1912561"/>
              <a:chExt cx="1088904" cy="1082634"/>
            </a:xfrm>
          </p:grpSpPr>
          <p:sp>
            <p:nvSpPr>
              <p:cNvPr id="15372" name="직사각형 15371">
                <a:extLst>
                  <a:ext uri="{FF2B5EF4-FFF2-40B4-BE49-F238E27FC236}">
                    <a16:creationId xmlns:a16="http://schemas.microsoft.com/office/drawing/2014/main" id="{DD784BB0-D639-C715-EB40-116BFD5FC570}"/>
                  </a:ext>
                </a:extLst>
              </p:cNvPr>
              <p:cNvSpPr/>
              <p:nvPr/>
            </p:nvSpPr>
            <p:spPr>
              <a:xfrm>
                <a:off x="7322180" y="1912562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73" name="직사각형 15372">
                <a:extLst>
                  <a:ext uri="{FF2B5EF4-FFF2-40B4-BE49-F238E27FC236}">
                    <a16:creationId xmlns:a16="http://schemas.microsoft.com/office/drawing/2014/main" id="{BFABD599-6ADA-15C1-AD7C-535081DB4669}"/>
                  </a:ext>
                </a:extLst>
              </p:cNvPr>
              <p:cNvSpPr/>
              <p:nvPr/>
            </p:nvSpPr>
            <p:spPr>
              <a:xfrm>
                <a:off x="7866632" y="1912561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74" name="직사각형 15373">
                <a:extLst>
                  <a:ext uri="{FF2B5EF4-FFF2-40B4-BE49-F238E27FC236}">
                    <a16:creationId xmlns:a16="http://schemas.microsoft.com/office/drawing/2014/main" id="{21B85860-6052-09F9-1E6D-C415CE3AF1F0}"/>
                  </a:ext>
                </a:extLst>
              </p:cNvPr>
              <p:cNvSpPr/>
              <p:nvPr/>
            </p:nvSpPr>
            <p:spPr>
              <a:xfrm>
                <a:off x="7322180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375" name="직사각형 15374">
                <a:extLst>
                  <a:ext uri="{FF2B5EF4-FFF2-40B4-BE49-F238E27FC236}">
                    <a16:creationId xmlns:a16="http://schemas.microsoft.com/office/drawing/2014/main" id="{ADEF43E3-02B7-B30B-106D-33081197FA79}"/>
                  </a:ext>
                </a:extLst>
              </p:cNvPr>
              <p:cNvSpPr/>
              <p:nvPr/>
            </p:nvSpPr>
            <p:spPr>
              <a:xfrm>
                <a:off x="7866632" y="2453878"/>
                <a:ext cx="544452" cy="5413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</p:grpSp>
      <p:cxnSp>
        <p:nvCxnSpPr>
          <p:cNvPr id="15378" name="직선 화살표 연결선 15377">
            <a:extLst>
              <a:ext uri="{FF2B5EF4-FFF2-40B4-BE49-F238E27FC236}">
                <a16:creationId xmlns:a16="http://schemas.microsoft.com/office/drawing/2014/main" id="{48770BA1-0C44-55B0-F620-8F7126FEC282}"/>
              </a:ext>
            </a:extLst>
          </p:cNvPr>
          <p:cNvCxnSpPr>
            <a:cxnSpLocks/>
          </p:cNvCxnSpPr>
          <p:nvPr/>
        </p:nvCxnSpPr>
        <p:spPr>
          <a:xfrm>
            <a:off x="3050407" y="3083955"/>
            <a:ext cx="557348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38194A2-6782-CE4F-ED84-DA9C38E4BF4E}"/>
              </a:ext>
            </a:extLst>
          </p:cNvPr>
          <p:cNvCxnSpPr>
            <a:cxnSpLocks/>
          </p:cNvCxnSpPr>
          <p:nvPr/>
        </p:nvCxnSpPr>
        <p:spPr>
          <a:xfrm>
            <a:off x="8941931" y="3070393"/>
            <a:ext cx="2177808" cy="45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63B5056-4170-835B-7E98-15ADD81B7DE2}"/>
              </a:ext>
            </a:extLst>
          </p:cNvPr>
          <p:cNvCxnSpPr>
            <a:cxnSpLocks/>
          </p:cNvCxnSpPr>
          <p:nvPr/>
        </p:nvCxnSpPr>
        <p:spPr>
          <a:xfrm flipV="1">
            <a:off x="10030834" y="1982985"/>
            <a:ext cx="0" cy="2170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75A5728-EE26-50A6-65E3-033AAA335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72" y="2357511"/>
            <a:ext cx="5797753" cy="6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69A7E-080D-E997-3E18-8E37A8E844E9}"/>
                  </a:ext>
                </a:extLst>
              </p:cNvPr>
              <p:cNvSpPr txBox="1"/>
              <p:nvPr/>
            </p:nvSpPr>
            <p:spPr>
              <a:xfrm>
                <a:off x="2061759" y="1982985"/>
                <a:ext cx="368711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69A7E-080D-E997-3E18-8E37A8E84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59" y="1982985"/>
                <a:ext cx="368711" cy="374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6CBBC-11E6-0CD4-C299-A0DE6CB97154}"/>
                  </a:ext>
                </a:extLst>
              </p:cNvPr>
              <p:cNvSpPr txBox="1"/>
              <p:nvPr/>
            </p:nvSpPr>
            <p:spPr>
              <a:xfrm>
                <a:off x="9838997" y="1544837"/>
                <a:ext cx="3687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6CBBC-11E6-0CD4-C299-A0DE6CB9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997" y="1544837"/>
                <a:ext cx="3687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2" name="Picture 4">
            <a:extLst>
              <a:ext uri="{FF2B5EF4-FFF2-40B4-BE49-F238E27FC236}">
                <a16:creationId xmlns:a16="http://schemas.microsoft.com/office/drawing/2014/main" id="{F2709326-B2AA-82B5-C688-8C45EF09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01" y="3429000"/>
            <a:ext cx="4472637" cy="29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9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2EECB-A386-C5C0-776B-B5B7159C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BCD48-F533-1528-A325-5808C1E2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p:pic>
        <p:nvPicPr>
          <p:cNvPr id="9" name="내용 개체 틀 8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F1D450-DC93-D6F1-BE55-7836BC09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716" y="1099652"/>
            <a:ext cx="10646567" cy="5194234"/>
          </a:xfr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52E03E3-6C34-DB47-9C0C-5FE72E3474AD}"/>
              </a:ext>
            </a:extLst>
          </p:cNvPr>
          <p:cNvCxnSpPr>
            <a:cxnSpLocks/>
          </p:cNvCxnSpPr>
          <p:nvPr/>
        </p:nvCxnSpPr>
        <p:spPr>
          <a:xfrm flipV="1">
            <a:off x="6096000" y="1578077"/>
            <a:ext cx="0" cy="3878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666038-1674-AC64-6630-5C5185BCB0A4}"/>
              </a:ext>
            </a:extLst>
          </p:cNvPr>
          <p:cNvSpPr txBox="1"/>
          <p:nvPr/>
        </p:nvSpPr>
        <p:spPr>
          <a:xfrm>
            <a:off x="6096000" y="872579"/>
            <a:ext cx="774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solidFill>
                  <a:srgbClr val="0070C0"/>
                </a:solidFill>
              </a:rPr>
              <a:t>Soft Nearest neighbor Interpolation</a:t>
            </a:r>
            <a:endParaRPr kumimoji="1" lang="ko-KR" altLang="en-US" sz="25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BE50D-A571-33CC-AEC4-A5227C91D32D}"/>
              </a:ext>
            </a:extLst>
          </p:cNvPr>
          <p:cNvSpPr txBox="1"/>
          <p:nvPr/>
        </p:nvSpPr>
        <p:spPr>
          <a:xfrm>
            <a:off x="203024" y="872579"/>
            <a:ext cx="6583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dirty="0">
                <a:solidFill>
                  <a:srgbClr val="0070C0"/>
                </a:solidFill>
              </a:rPr>
              <a:t>Nearest neighbor interpolation</a:t>
            </a:r>
            <a:endParaRPr kumimoji="1" lang="ko-KR" altLang="en-US" sz="2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9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8DE4A-C137-2935-1FF9-6E8694B03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BF6ED-6CEE-E165-8226-0802A440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FAB0B-5349-3086-8A2E-58A6E31902AD}"/>
              </a:ext>
            </a:extLst>
          </p:cNvPr>
          <p:cNvSpPr/>
          <p:nvPr/>
        </p:nvSpPr>
        <p:spPr>
          <a:xfrm>
            <a:off x="394125" y="5925455"/>
            <a:ext cx="817848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87582B-38AB-758B-8F5D-0130DF650948}"/>
              </a:ext>
            </a:extLst>
          </p:cNvPr>
          <p:cNvSpPr/>
          <p:nvPr/>
        </p:nvSpPr>
        <p:spPr>
          <a:xfrm>
            <a:off x="203024" y="5121017"/>
            <a:ext cx="1200049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2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 </a:t>
            </a:r>
            <a:br>
              <a:rPr kumimoji="1" lang="en-US" altLang="ko-KR" sz="1600" b="1" dirty="0">
                <a:solidFill>
                  <a:schemeClr val="tx1"/>
                </a:solidFill>
              </a:rPr>
            </a:br>
            <a:r>
              <a:rPr kumimoji="1" lang="en-US" altLang="ko-KR" sz="1600" b="1" dirty="0">
                <a:solidFill>
                  <a:schemeClr val="tx1"/>
                </a:solidFill>
              </a:rPr>
              <a:t>Stage 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6709CD-7379-322A-1044-6F95AA320B8D}"/>
              </a:ext>
            </a:extLst>
          </p:cNvPr>
          <p:cNvSpPr/>
          <p:nvPr/>
        </p:nvSpPr>
        <p:spPr>
          <a:xfrm>
            <a:off x="345264" y="4095069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9B3F4A-A350-A390-C6A6-F9F5BAB455D5}"/>
              </a:ext>
            </a:extLst>
          </p:cNvPr>
          <p:cNvSpPr/>
          <p:nvPr/>
        </p:nvSpPr>
        <p:spPr>
          <a:xfrm>
            <a:off x="338284" y="2684234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4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AA6D77-552E-4ADC-1E36-643F1A73B280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803049" y="5683805"/>
            <a:ext cx="0" cy="241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8EE7722-65FA-53AD-E0D9-1E30D753ABB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803049" y="4657857"/>
            <a:ext cx="0" cy="4631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C6FD1-2423-3495-D270-ABF7872E2E95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796069" y="3247022"/>
            <a:ext cx="6980" cy="8480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F90C36A-2E8F-AFD5-DAEC-0FD3C62BFBF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96069" y="1657115"/>
            <a:ext cx="0" cy="10271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5E9219-A2DC-A73D-AC08-FE1BAA6C7B7C}"/>
              </a:ext>
            </a:extLst>
          </p:cNvPr>
          <p:cNvGrpSpPr/>
          <p:nvPr/>
        </p:nvGrpSpPr>
        <p:grpSpPr>
          <a:xfrm>
            <a:off x="2120235" y="3835146"/>
            <a:ext cx="1088904" cy="1082634"/>
            <a:chOff x="7322180" y="1912561"/>
            <a:chExt cx="1088904" cy="108263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FD17FEF-D192-2F73-9F0C-CD66B40299FC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88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C67F9E-7660-57AE-6BF9-C647DF250243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배경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66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38FFC2-892A-2B93-876A-CDB9E47A8CD8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몸통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AC9FA9-230B-3F1A-2587-C69C3BC9F4FC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꼬리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49B364-B44B-672C-8BE1-D501410EAA32}"/>
              </a:ext>
            </a:extLst>
          </p:cNvPr>
          <p:cNvCxnSpPr>
            <a:cxnSpLocks/>
          </p:cNvCxnSpPr>
          <p:nvPr/>
        </p:nvCxnSpPr>
        <p:spPr>
          <a:xfrm>
            <a:off x="796068" y="1644219"/>
            <a:ext cx="36293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7AD0F2-DC0B-2786-BCF4-A56C245EDD14}"/>
              </a:ext>
            </a:extLst>
          </p:cNvPr>
          <p:cNvSpPr/>
          <p:nvPr/>
        </p:nvSpPr>
        <p:spPr>
          <a:xfrm>
            <a:off x="4425432" y="1424676"/>
            <a:ext cx="544452" cy="5413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머리</a:t>
            </a:r>
            <a:br>
              <a:rPr kumimoji="1" lang="en-US" altLang="ko-KR" sz="1400" b="1" dirty="0">
                <a:solidFill>
                  <a:schemeClr val="tx1"/>
                </a:solidFill>
              </a:rPr>
            </a:br>
            <a:r>
              <a:rPr kumimoji="1" lang="en-US" altLang="ko-KR" sz="1400" b="1" dirty="0">
                <a:solidFill>
                  <a:schemeClr val="tx1"/>
                </a:solidFill>
              </a:rPr>
              <a:t>77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450BCBE-13D7-FB87-62D1-8EACFE68DB9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697658" y="1965993"/>
            <a:ext cx="0" cy="4927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0AA680-BA56-AFD4-8B74-27BC21840AAC}"/>
              </a:ext>
            </a:extLst>
          </p:cNvPr>
          <p:cNvGrpSpPr/>
          <p:nvPr/>
        </p:nvGrpSpPr>
        <p:grpSpPr>
          <a:xfrm>
            <a:off x="4153206" y="2458544"/>
            <a:ext cx="1088904" cy="1082634"/>
            <a:chOff x="7322180" y="1912561"/>
            <a:chExt cx="1088904" cy="108263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FCDFB9A-4AC3-C148-35E3-1CDC3260B6FB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77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1CC01B-9763-1B78-9703-7CA0A68259FC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77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4D69C1-13D4-922A-079A-E7D6E262D171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77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027550D-2413-4382-DC86-68E405283C04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77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D3778A0-7376-14CE-8339-E18417EE318F}"/>
              </a:ext>
            </a:extLst>
          </p:cNvPr>
          <p:cNvSpPr txBox="1"/>
          <p:nvPr/>
        </p:nvSpPr>
        <p:spPr>
          <a:xfrm>
            <a:off x="3552882" y="2005802"/>
            <a:ext cx="4102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err="1">
                <a:solidFill>
                  <a:srgbClr val="0070C0"/>
                </a:solidFill>
              </a:rPr>
              <a:t>Upsampling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E10D9C-16BD-B1DF-C3F7-DBFFC6649C6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60834" y="4376463"/>
            <a:ext cx="8749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3C2C112-4B76-E786-BC43-740E6A991470}"/>
              </a:ext>
            </a:extLst>
          </p:cNvPr>
          <p:cNvCxnSpPr>
            <a:cxnSpLocks/>
          </p:cNvCxnSpPr>
          <p:nvPr/>
        </p:nvCxnSpPr>
        <p:spPr>
          <a:xfrm>
            <a:off x="3209139" y="4376463"/>
            <a:ext cx="9440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973374-9A91-34DE-E291-543810BFAF2F}"/>
              </a:ext>
            </a:extLst>
          </p:cNvPr>
          <p:cNvGrpSpPr/>
          <p:nvPr/>
        </p:nvGrpSpPr>
        <p:grpSpPr>
          <a:xfrm>
            <a:off x="4153206" y="3835146"/>
            <a:ext cx="1088904" cy="1082634"/>
            <a:chOff x="7322180" y="1912561"/>
            <a:chExt cx="1088904" cy="108263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29CEBD8-6E8F-E335-2E2D-629DD4A96247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800" b="1" dirty="0">
                  <a:solidFill>
                    <a:schemeClr val="tx1"/>
                  </a:solidFill>
                </a:rPr>
                <a:t>C(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ko-KR" altLang="en-US" sz="800" b="1" dirty="0">
                  <a:solidFill>
                    <a:schemeClr val="tx1"/>
                  </a:solidFill>
                </a:rPr>
                <a:t>머리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77,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 머리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88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F73C2F-554A-9CE6-6719-52DA830D839D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77,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배경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66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CDFA855-FD3C-CF0D-19EF-40B492E12BBC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77,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몸통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44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EA6E8A-278D-BAD3-EF51-E935A60EFECB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77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꼬리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22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95DC46A-D954-A120-DAF4-91C5A06C9370}"/>
              </a:ext>
            </a:extLst>
          </p:cNvPr>
          <p:cNvCxnSpPr>
            <a:cxnSpLocks/>
          </p:cNvCxnSpPr>
          <p:nvPr/>
        </p:nvCxnSpPr>
        <p:spPr>
          <a:xfrm>
            <a:off x="4697658" y="3541178"/>
            <a:ext cx="0" cy="2892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2B5965-7FCE-136E-44BA-7A8E3216DD10}"/>
              </a:ext>
            </a:extLst>
          </p:cNvPr>
          <p:cNvGrpSpPr/>
          <p:nvPr/>
        </p:nvGrpSpPr>
        <p:grpSpPr>
          <a:xfrm>
            <a:off x="4697657" y="3830405"/>
            <a:ext cx="544453" cy="546058"/>
            <a:chOff x="9141315" y="3876787"/>
            <a:chExt cx="544453" cy="546058"/>
          </a:xfrm>
        </p:grpSpPr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5D42A27C-41B6-CC32-CA7F-D7BA2CF92B6B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00377153-2B9D-39E2-3DF2-1DBD41F8B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38B024-CFBE-8BC3-D1EF-64F8AE8CFC31}"/>
              </a:ext>
            </a:extLst>
          </p:cNvPr>
          <p:cNvGrpSpPr/>
          <p:nvPr/>
        </p:nvGrpSpPr>
        <p:grpSpPr>
          <a:xfrm>
            <a:off x="4169398" y="4371721"/>
            <a:ext cx="544453" cy="546058"/>
            <a:chOff x="9141315" y="3876787"/>
            <a:chExt cx="544453" cy="546058"/>
          </a:xfrm>
        </p:grpSpPr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CB7A3D29-5C7A-78A9-A5A9-A3F6EF1786EF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EFD4C3D6-CF81-B439-B167-3DC01565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ECC449C-4C0A-8AAB-D482-2E567BF2C48B}"/>
              </a:ext>
            </a:extLst>
          </p:cNvPr>
          <p:cNvGrpSpPr/>
          <p:nvPr/>
        </p:nvGrpSpPr>
        <p:grpSpPr>
          <a:xfrm>
            <a:off x="4689561" y="4366978"/>
            <a:ext cx="544453" cy="546058"/>
            <a:chOff x="9141315" y="3876787"/>
            <a:chExt cx="544453" cy="546058"/>
          </a:xfrm>
        </p:grpSpPr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5BB80428-F8A1-D882-0F78-0D1ECC5D4FB8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2291CFE3-5645-E627-E483-67E9B792F2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72935EF0-6139-4913-261A-E22D38057C79}"/>
              </a:ext>
            </a:extLst>
          </p:cNvPr>
          <p:cNvSpPr/>
          <p:nvPr/>
        </p:nvSpPr>
        <p:spPr>
          <a:xfrm>
            <a:off x="4161302" y="3839890"/>
            <a:ext cx="528258" cy="52708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EABDDD-F5B2-5B27-99C7-0BA22A58D4CD}"/>
              </a:ext>
            </a:extLst>
          </p:cNvPr>
          <p:cNvSpPr txBox="1"/>
          <p:nvPr/>
        </p:nvSpPr>
        <p:spPr>
          <a:xfrm>
            <a:off x="6096000" y="872579"/>
            <a:ext cx="774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dirty="0">
                <a:solidFill>
                  <a:srgbClr val="0070C0"/>
                </a:solidFill>
              </a:rPr>
              <a:t>Soft Nearest neighbor Interpolation</a:t>
            </a:r>
            <a:endParaRPr kumimoji="1" lang="ko-KR" altLang="en-US" sz="2500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7E660-1FDD-71CD-B3A1-45AA34A887DF}"/>
              </a:ext>
            </a:extLst>
          </p:cNvPr>
          <p:cNvSpPr txBox="1"/>
          <p:nvPr/>
        </p:nvSpPr>
        <p:spPr>
          <a:xfrm>
            <a:off x="203024" y="872579"/>
            <a:ext cx="6583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dirty="0">
                <a:solidFill>
                  <a:srgbClr val="0070C0"/>
                </a:solidFill>
              </a:rPr>
              <a:t>Nearest neighbor interpolation</a:t>
            </a:r>
            <a:endParaRPr kumimoji="1" lang="ko-KR" altLang="en-US" sz="2500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A1A3D6-C40B-E2DB-5893-3EEB1B5D2CED}"/>
              </a:ext>
            </a:extLst>
          </p:cNvPr>
          <p:cNvSpPr/>
          <p:nvPr/>
        </p:nvSpPr>
        <p:spPr>
          <a:xfrm>
            <a:off x="6426870" y="5850412"/>
            <a:ext cx="817848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67992A-75A5-BB6F-FA5E-ACFC4F16861F}"/>
              </a:ext>
            </a:extLst>
          </p:cNvPr>
          <p:cNvSpPr/>
          <p:nvPr/>
        </p:nvSpPr>
        <p:spPr>
          <a:xfrm>
            <a:off x="6235769" y="5045974"/>
            <a:ext cx="1200049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2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 </a:t>
            </a:r>
            <a:br>
              <a:rPr kumimoji="1" lang="en-US" altLang="ko-KR" sz="1600" b="1" dirty="0">
                <a:solidFill>
                  <a:schemeClr val="tx1"/>
                </a:solidFill>
              </a:rPr>
            </a:br>
            <a:r>
              <a:rPr kumimoji="1" lang="en-US" altLang="ko-KR" sz="1600" b="1" dirty="0">
                <a:solidFill>
                  <a:schemeClr val="tx1"/>
                </a:solidFill>
              </a:rPr>
              <a:t>Stage 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AF215B-7411-9F2A-E883-D8EC95DB8C73}"/>
              </a:ext>
            </a:extLst>
          </p:cNvPr>
          <p:cNvSpPr/>
          <p:nvPr/>
        </p:nvSpPr>
        <p:spPr>
          <a:xfrm>
            <a:off x="6378009" y="4020026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2DEAD3-AF6B-FD77-E9DD-2B92E1507D05}"/>
              </a:ext>
            </a:extLst>
          </p:cNvPr>
          <p:cNvSpPr/>
          <p:nvPr/>
        </p:nvSpPr>
        <p:spPr>
          <a:xfrm>
            <a:off x="6371029" y="2609191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4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474F8D-24A1-A6FB-C9A1-B726298D71E9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6835794" y="5608762"/>
            <a:ext cx="0" cy="241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AFC60A6-C6FC-9A76-688D-17EED2548FA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6835794" y="4582814"/>
            <a:ext cx="0" cy="4631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A472D82-4720-69E9-D4B7-7E5C6FABACCB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 flipV="1">
            <a:off x="6828814" y="3171979"/>
            <a:ext cx="6980" cy="8480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41A157E-9AD9-C3B4-64C7-4B1522F0DAD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828814" y="1582072"/>
            <a:ext cx="0" cy="10271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8A8355C-B36E-D408-830A-0E84AC4FF6CC}"/>
              </a:ext>
            </a:extLst>
          </p:cNvPr>
          <p:cNvGrpSpPr/>
          <p:nvPr/>
        </p:nvGrpSpPr>
        <p:grpSpPr>
          <a:xfrm>
            <a:off x="8152980" y="3760103"/>
            <a:ext cx="1088904" cy="1082634"/>
            <a:chOff x="7322180" y="1912561"/>
            <a:chExt cx="1088904" cy="108263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2EF5629-E3F3-2A66-7A97-CE888066C789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88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0BECD64-75E9-A618-FAC6-00892223EB94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배경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66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FC03605-E611-BD96-40D1-A469B02C0EC3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몸통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C350D97-8781-27CE-CD1C-A6C4D08E672E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꼬리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E291F0B-75CE-3DEE-32DD-8FE2930D2C7D}"/>
              </a:ext>
            </a:extLst>
          </p:cNvPr>
          <p:cNvCxnSpPr>
            <a:cxnSpLocks/>
          </p:cNvCxnSpPr>
          <p:nvPr/>
        </p:nvCxnSpPr>
        <p:spPr>
          <a:xfrm>
            <a:off x="6828813" y="1569176"/>
            <a:ext cx="36293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E912A-404B-D5CE-3017-BC9D70691CDB}"/>
              </a:ext>
            </a:extLst>
          </p:cNvPr>
          <p:cNvSpPr/>
          <p:nvPr/>
        </p:nvSpPr>
        <p:spPr>
          <a:xfrm>
            <a:off x="10458177" y="1349633"/>
            <a:ext cx="544452" cy="5413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머리</a:t>
            </a:r>
            <a:br>
              <a:rPr kumimoji="1" lang="en-US" altLang="ko-KR" sz="1400" b="1" dirty="0">
                <a:solidFill>
                  <a:schemeClr val="tx1"/>
                </a:solidFill>
              </a:rPr>
            </a:br>
            <a:r>
              <a:rPr kumimoji="1" lang="en-US" altLang="ko-KR" sz="1400" b="1" dirty="0">
                <a:solidFill>
                  <a:schemeClr val="tx1"/>
                </a:solidFill>
              </a:rPr>
              <a:t>77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8295AA8-E411-637F-CE3C-F2221A78DE68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10730403" y="1890950"/>
            <a:ext cx="0" cy="4927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6871258-D775-AB04-2BF1-CED4D69BC088}"/>
              </a:ext>
            </a:extLst>
          </p:cNvPr>
          <p:cNvGrpSpPr/>
          <p:nvPr/>
        </p:nvGrpSpPr>
        <p:grpSpPr>
          <a:xfrm>
            <a:off x="10185951" y="2383501"/>
            <a:ext cx="1088904" cy="1082634"/>
            <a:chOff x="7322180" y="1912561"/>
            <a:chExt cx="1088904" cy="108263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E919888-2946-4001-8D3E-CDAB60F6091F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38.5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9AD92FD-6C34-E2D3-B723-DE00D32F050A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38.5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8DAB3EC-A68A-C5FC-DC95-37B2AC09450C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38.5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19A87D6-00AF-80A2-C8EA-5DFF9C88E1D0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br>
                <a:rPr kumimoji="1" lang="en-US" altLang="ko-KR" sz="1400" b="1" dirty="0">
                  <a:solidFill>
                    <a:schemeClr val="tx1"/>
                  </a:solidFill>
                </a:rPr>
              </a:br>
              <a:r>
                <a:rPr kumimoji="1" lang="en-US" altLang="ko-KR" sz="1400" b="1" dirty="0">
                  <a:solidFill>
                    <a:schemeClr val="tx1"/>
                  </a:solidFill>
                </a:rPr>
                <a:t>38.5</a:t>
              </a:r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5FFAE04-FC13-3224-7F8F-2357DED733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293579" y="4301420"/>
            <a:ext cx="8749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6FB8340-CB15-1134-0E28-9F11D4445400}"/>
              </a:ext>
            </a:extLst>
          </p:cNvPr>
          <p:cNvCxnSpPr>
            <a:cxnSpLocks/>
          </p:cNvCxnSpPr>
          <p:nvPr/>
        </p:nvCxnSpPr>
        <p:spPr>
          <a:xfrm>
            <a:off x="9241884" y="4301420"/>
            <a:ext cx="9440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8807819-4CCD-80D4-B8B9-B45217AC2BFF}"/>
              </a:ext>
            </a:extLst>
          </p:cNvPr>
          <p:cNvGrpSpPr/>
          <p:nvPr/>
        </p:nvGrpSpPr>
        <p:grpSpPr>
          <a:xfrm>
            <a:off x="10185951" y="3760103"/>
            <a:ext cx="1088904" cy="1082634"/>
            <a:chOff x="7322180" y="1912561"/>
            <a:chExt cx="1088904" cy="108263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C7758C7-95AF-C2E2-438C-FDBE0B3A342A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800" b="1" dirty="0">
                  <a:solidFill>
                    <a:schemeClr val="tx1"/>
                  </a:solidFill>
                </a:rPr>
                <a:t>C(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ko-KR" altLang="en-US" sz="700" b="1" dirty="0">
                  <a:solidFill>
                    <a:schemeClr val="tx1"/>
                  </a:solidFill>
                </a:rPr>
                <a:t>머리</a:t>
              </a:r>
              <a:r>
                <a:rPr kumimoji="1" lang="en-US" altLang="ko-KR" sz="700" b="1" dirty="0">
                  <a:solidFill>
                    <a:schemeClr val="tx1"/>
                  </a:solidFill>
                </a:rPr>
                <a:t>38.5,</a:t>
              </a:r>
              <a:r>
                <a:rPr kumimoji="1" lang="ko-KR" altLang="en-US" sz="700" b="1" dirty="0">
                  <a:solidFill>
                    <a:schemeClr val="tx1"/>
                  </a:solidFill>
                </a:rPr>
                <a:t> 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머리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88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645571D-6444-64C9-8327-67FD2484E778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800" b="1" dirty="0">
                  <a:solidFill>
                    <a:schemeClr val="tx1"/>
                  </a:solidFill>
                </a:rPr>
                <a:t>C(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ko-KR" altLang="en-US" sz="700" b="1" dirty="0">
                  <a:solidFill>
                    <a:schemeClr val="tx1"/>
                  </a:solidFill>
                </a:rPr>
                <a:t>머리</a:t>
              </a:r>
              <a:r>
                <a:rPr kumimoji="1" lang="en-US" altLang="ko-KR" sz="700" b="1" dirty="0">
                  <a:solidFill>
                    <a:schemeClr val="tx1"/>
                  </a:solidFill>
                </a:rPr>
                <a:t>38.5,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 배경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66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CDAB42-B629-16E1-8314-97BE10B85D2B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38.5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몸통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44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5C5A57A-33C6-83EE-8F2C-BAC807DF436E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38.5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꼬리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22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DA7E9F5-A8B0-47C5-DFD4-A9713DF3A862}"/>
              </a:ext>
            </a:extLst>
          </p:cNvPr>
          <p:cNvCxnSpPr>
            <a:cxnSpLocks/>
          </p:cNvCxnSpPr>
          <p:nvPr/>
        </p:nvCxnSpPr>
        <p:spPr>
          <a:xfrm>
            <a:off x="10730403" y="3466135"/>
            <a:ext cx="0" cy="2892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D108AEC0-C7A0-B1A2-FE39-F5C331D459B1}"/>
              </a:ext>
            </a:extLst>
          </p:cNvPr>
          <p:cNvSpPr/>
          <p:nvPr/>
        </p:nvSpPr>
        <p:spPr>
          <a:xfrm>
            <a:off x="10738500" y="3774333"/>
            <a:ext cx="528258" cy="527087"/>
          </a:xfrm>
          <a:prstGeom prst="ellipse">
            <a:avLst/>
          </a:prstGeom>
          <a:noFill/>
          <a:ln w="381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D46BE7E-AEA4-0B5B-259B-1F535B6B4156}"/>
              </a:ext>
            </a:extLst>
          </p:cNvPr>
          <p:cNvSpPr/>
          <p:nvPr/>
        </p:nvSpPr>
        <p:spPr>
          <a:xfrm>
            <a:off x="10202146" y="3769592"/>
            <a:ext cx="528258" cy="52708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D9A979F-7947-9852-3862-D0D6AC9ED215}"/>
              </a:ext>
            </a:extLst>
          </p:cNvPr>
          <p:cNvSpPr/>
          <p:nvPr/>
        </p:nvSpPr>
        <p:spPr>
          <a:xfrm>
            <a:off x="10202146" y="4309103"/>
            <a:ext cx="528258" cy="527087"/>
          </a:xfrm>
          <a:prstGeom prst="ellipse">
            <a:avLst/>
          </a:prstGeom>
          <a:noFill/>
          <a:ln w="381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65F8837-63FE-817B-C19D-5408379D8FDA}"/>
              </a:ext>
            </a:extLst>
          </p:cNvPr>
          <p:cNvSpPr/>
          <p:nvPr/>
        </p:nvSpPr>
        <p:spPr>
          <a:xfrm>
            <a:off x="10738499" y="4315650"/>
            <a:ext cx="528258" cy="527087"/>
          </a:xfrm>
          <a:prstGeom prst="ellipse">
            <a:avLst/>
          </a:prstGeom>
          <a:noFill/>
          <a:ln w="381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A7AA77-9ACD-8DE5-CB2D-F44107F0BB8E}"/>
              </a:ext>
            </a:extLst>
          </p:cNvPr>
          <p:cNvSpPr txBox="1"/>
          <p:nvPr/>
        </p:nvSpPr>
        <p:spPr>
          <a:xfrm>
            <a:off x="9513934" y="2009091"/>
            <a:ext cx="41021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err="1">
                <a:solidFill>
                  <a:srgbClr val="0070C0"/>
                </a:solidFill>
              </a:rPr>
              <a:t>Upsampling</a:t>
            </a:r>
            <a:r>
              <a:rPr kumimoji="1" lang="en-US" altLang="ko-KR" sz="1500" dirty="0">
                <a:solidFill>
                  <a:srgbClr val="0070C0"/>
                </a:solidFill>
              </a:rPr>
              <a:t>    </a:t>
            </a:r>
            <a:r>
              <a:rPr kumimoji="1" lang="en-US" altLang="ko-KR" sz="1500" b="1" dirty="0">
                <a:solidFill>
                  <a:srgbClr val="0070C0"/>
                </a:solidFill>
              </a:rPr>
              <a:t>SNI</a:t>
            </a:r>
            <a:endParaRPr kumimoji="1" lang="ko-KR" altLang="en-US" sz="1500" b="1" dirty="0">
              <a:solidFill>
                <a:srgbClr val="0070C0"/>
              </a:solidFill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E310601-F0ED-E0FC-2CB5-214DCA804324}"/>
              </a:ext>
            </a:extLst>
          </p:cNvPr>
          <p:cNvCxnSpPr>
            <a:cxnSpLocks/>
          </p:cNvCxnSpPr>
          <p:nvPr/>
        </p:nvCxnSpPr>
        <p:spPr>
          <a:xfrm flipV="1">
            <a:off x="6096000" y="872579"/>
            <a:ext cx="0" cy="54544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04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8235B-E7ED-897A-80AE-33696A84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886D5-E914-7004-CB22-C33CFB5F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2368A6E-4817-8EED-A525-DA8842531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56" y="1253131"/>
            <a:ext cx="9698088" cy="499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7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84CD-104F-C688-DE09-8367CA8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62297-73E7-08D6-53BE-37E953B2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3200" b="1" dirty="0"/>
              <a:t>제안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SNI (Soft Nearest neighbor Interpolation)</a:t>
            </a:r>
          </a:p>
        </p:txBody>
      </p:sp>
      <p:pic>
        <p:nvPicPr>
          <p:cNvPr id="6" name="내용 개체 틀 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1E2DB3-1F81-CBE9-9AA9-6BACDAE6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2196" y="948298"/>
            <a:ext cx="7467607" cy="543038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9FA1DA-AA86-52BE-66FA-AA1328128D49}"/>
              </a:ext>
            </a:extLst>
          </p:cNvPr>
          <p:cNvSpPr/>
          <p:nvPr/>
        </p:nvSpPr>
        <p:spPr>
          <a:xfrm>
            <a:off x="2640950" y="4817407"/>
            <a:ext cx="7107734" cy="1509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957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0FF97-D9B6-48B2-0C71-A95F2C5A8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73E83-E7E0-0750-6141-1D78099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내 실험 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EAB87-0D0A-6115-4EA6-920AF68748E0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F527F837-9056-104F-97D0-E30F3644E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Interpolation </a:t>
            </a:r>
            <a:r>
              <a:rPr kumimoji="1" lang="ko-KR" altLang="en-US" sz="2000" dirty="0"/>
              <a:t>말고</a:t>
            </a:r>
            <a:r>
              <a:rPr kumimoji="1" lang="en-US" altLang="ko-KR" sz="2000" dirty="0"/>
              <a:t>, </a:t>
            </a:r>
            <a:r>
              <a:rPr kumimoji="1" lang="en-US" altLang="ko-KR" sz="2000" dirty="0">
                <a:sym typeface="Wingdings" pitchFamily="2" charset="2"/>
              </a:rPr>
              <a:t>Transposed Conv</a:t>
            </a:r>
            <a:r>
              <a:rPr kumimoji="1" lang="ko-KR" altLang="en-US" sz="2000" dirty="0">
                <a:sym typeface="Wingdings" pitchFamily="2" charset="2"/>
              </a:rPr>
              <a:t>는</a:t>
            </a:r>
            <a:r>
              <a:rPr kumimoji="1" lang="en-US" altLang="ko-KR" sz="2000" dirty="0">
                <a:sym typeface="Wingdings" pitchFamily="2" charset="2"/>
              </a:rPr>
              <a:t>?</a:t>
            </a:r>
            <a:endParaRPr kumimoji="1" lang="ko-KR" altLang="en-US" sz="2000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AA328724-B166-84DC-DC4E-2B575E33E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708" name="Picture 12" descr="Convolution Operations: an In-Depth 2025 Guide - viso.ai">
            <a:extLst>
              <a:ext uri="{FF2B5EF4-FFF2-40B4-BE49-F238E27FC236}">
                <a16:creationId xmlns:a16="http://schemas.microsoft.com/office/drawing/2014/main" id="{3E1CE97D-391C-B35F-B6CA-80F55641C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39" y="1548178"/>
            <a:ext cx="4888722" cy="20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A63742-2FB5-4055-DB1F-B5F04487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619" y="3611880"/>
            <a:ext cx="8778762" cy="27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6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b="1" dirty="0"/>
              <a:t>Outline</a:t>
            </a:r>
            <a:endParaRPr kumimoji="1" lang="ko-KR" altLang="en-US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14" y="852966"/>
            <a:ext cx="11952383" cy="543804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ko-KR" altLang="en-US" sz="2200" b="1" dirty="0"/>
              <a:t>배경</a:t>
            </a:r>
            <a:r>
              <a:rPr kumimoji="1" lang="en-US" altLang="ko-KR" sz="2200" b="1" dirty="0"/>
              <a:t>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Early DL-based object detection models (Related Works: YOLO vs. SSD)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ko-KR" altLang="en-US" sz="2200" b="1" dirty="0"/>
              <a:t>배경</a:t>
            </a:r>
            <a:r>
              <a:rPr kumimoji="1" lang="en-US" altLang="ko-KR" sz="2200" b="1" dirty="0"/>
              <a:t>:</a:t>
            </a:r>
            <a:r>
              <a:rPr kumimoji="1" lang="en-US" altLang="ko-KR" sz="2200" dirty="0"/>
              <a:t> Feature pyramid-based multi-scale feature fusion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ko-KR" altLang="en-US" sz="2200" b="1" dirty="0"/>
              <a:t>문제 제기</a:t>
            </a:r>
            <a:r>
              <a:rPr kumimoji="1" lang="en-US" altLang="ko-KR" sz="2200" b="1" dirty="0"/>
              <a:t>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IHP</a:t>
            </a:r>
            <a:r>
              <a:rPr kumimoji="1" lang="ko-KR" altLang="en-US" sz="2200" dirty="0"/>
              <a:t>로 확인해본 </a:t>
            </a:r>
            <a:r>
              <a:rPr kumimoji="1" lang="en-US" altLang="ko-KR" sz="2200" dirty="0"/>
              <a:t>feature fusion</a:t>
            </a:r>
            <a:r>
              <a:rPr kumimoji="1" lang="ko-KR" altLang="en-US" sz="2200" dirty="0"/>
              <a:t>에서의 </a:t>
            </a:r>
            <a:r>
              <a:rPr kumimoji="1" lang="en-US" altLang="ko-KR" sz="2200" dirty="0"/>
              <a:t>feature misalignment </a:t>
            </a:r>
            <a:r>
              <a:rPr kumimoji="1" lang="ko-KR" altLang="en-US" sz="2200" dirty="0"/>
              <a:t>문제점</a:t>
            </a:r>
            <a:endParaRPr kumimoji="1" lang="en-US" altLang="ko-KR" sz="22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ko-KR" altLang="en-US" sz="2200" b="1" dirty="0"/>
              <a:t>제안</a:t>
            </a:r>
            <a:r>
              <a:rPr kumimoji="1" lang="en-US" altLang="ko-KR" sz="2200" b="1" dirty="0"/>
              <a:t>: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SNI (Soft Nearest neighbor Interpolation)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ko-KR" altLang="en-US" sz="2200" b="1" dirty="0"/>
              <a:t>부가적 제안 기술</a:t>
            </a:r>
            <a:r>
              <a:rPr kumimoji="1" lang="en-US" altLang="ko-KR" sz="2200" b="1" dirty="0"/>
              <a:t>:</a:t>
            </a:r>
            <a:r>
              <a:rPr kumimoji="1" lang="ko-KR" altLang="en-US" sz="2200" b="1" dirty="0"/>
              <a:t> </a:t>
            </a:r>
            <a:endParaRPr kumimoji="1" lang="en-US" altLang="ko-KR" sz="22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1900" dirty="0" err="1"/>
              <a:t>GSConvE</a:t>
            </a:r>
            <a:r>
              <a:rPr kumimoji="1" lang="en-US" altLang="ko-KR" sz="1900" dirty="0"/>
              <a:t>: Lightweight model</a:t>
            </a:r>
            <a:r>
              <a:rPr kumimoji="1" lang="ko-KR" altLang="en-US" sz="1900" dirty="0"/>
              <a:t>을 위한 </a:t>
            </a:r>
            <a:r>
              <a:rPr kumimoji="1" lang="en-US" altLang="ko-KR" sz="1900" dirty="0"/>
              <a:t>conv </a:t>
            </a:r>
            <a:r>
              <a:rPr kumimoji="1" lang="ko-KR" altLang="en-US" sz="1900" dirty="0"/>
              <a:t>연산 </a:t>
            </a:r>
            <a:r>
              <a:rPr kumimoji="1" lang="en-US" altLang="ko-KR" sz="1900" dirty="0"/>
              <a:t>(Related Work: </a:t>
            </a:r>
            <a:r>
              <a:rPr kumimoji="1" lang="en-US" altLang="ko-KR" sz="1900" dirty="0" err="1"/>
              <a:t>GSConv</a:t>
            </a:r>
            <a:r>
              <a:rPr kumimoji="1" lang="en-US" altLang="ko-KR" sz="1900" dirty="0"/>
              <a:t>)</a:t>
            </a:r>
            <a:endParaRPr kumimoji="1" lang="en-US" altLang="ko-KR" sz="19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1900" dirty="0"/>
              <a:t>ESD: </a:t>
            </a:r>
            <a:r>
              <a:rPr kumimoji="1" lang="en-US" altLang="ko-KR" sz="1900" dirty="0" err="1"/>
              <a:t>Downsampling</a:t>
            </a:r>
            <a:r>
              <a:rPr kumimoji="1" lang="ko-KR" altLang="en-US" sz="1900" dirty="0"/>
              <a:t>시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</a:t>
            </a:r>
            <a:r>
              <a:rPr kumimoji="1" lang="en-US" altLang="ko-KR" sz="1900" dirty="0"/>
              <a:t>spatial information </a:t>
            </a:r>
            <a:r>
              <a:rPr kumimoji="1" lang="ko-KR" altLang="en-US" sz="1900" dirty="0"/>
              <a:t>보존 능력 향상</a:t>
            </a:r>
            <a:endParaRPr kumimoji="1" lang="en-US" altLang="ko-KR" sz="19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2200" b="1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83606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AAEE-69FF-C08A-2FD0-DB5305C43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01B61-9AD0-8E6D-0EF5-C9F91B16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내 실험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0FEA3-B7D1-847F-097D-C2326C722657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0FB264A5-6C75-6789-2F9F-11899EFF0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Nearest </a:t>
            </a:r>
            <a:r>
              <a:rPr kumimoji="1" lang="en-US" altLang="ko-KR" sz="2000" dirty="0">
                <a:sym typeface="Wingdings" pitchFamily="2" charset="2"/>
              </a:rPr>
              <a:t> </a:t>
            </a:r>
            <a:r>
              <a:rPr kumimoji="1" lang="en-US" altLang="ko-KR" sz="2000" dirty="0"/>
              <a:t>bilinear</a:t>
            </a:r>
            <a:r>
              <a:rPr kumimoji="1" lang="ko-KR" altLang="en-US" sz="2000" dirty="0"/>
              <a:t>로 바꾸면 </a:t>
            </a:r>
            <a:r>
              <a:rPr kumimoji="1" lang="en-US" altLang="ko-KR" sz="2000" dirty="0"/>
              <a:t>“soft” operation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가까워져서 좋아지지 않을까</a:t>
            </a:r>
            <a:r>
              <a:rPr kumimoji="1" lang="en-US" altLang="ko-KR" sz="2000" dirty="0"/>
              <a:t>?</a:t>
            </a:r>
            <a:endParaRPr kumimoji="1" lang="ko-KR" altLang="en-US" sz="20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C2A2DB4-85DA-E82E-0F9E-A52277D2F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87" b="64946"/>
          <a:stretch/>
        </p:blipFill>
        <p:spPr bwMode="auto">
          <a:xfrm>
            <a:off x="303470" y="1494383"/>
            <a:ext cx="2576890" cy="21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2F92C34-92D7-A04A-7E2B-A94DDE1D8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6" b="33007"/>
          <a:stretch/>
        </p:blipFill>
        <p:spPr bwMode="auto">
          <a:xfrm>
            <a:off x="2910863" y="1494383"/>
            <a:ext cx="5955750" cy="15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3A390A4-CC15-F513-4380-0FE24EB7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92" b="1"/>
          <a:stretch/>
        </p:blipFill>
        <p:spPr bwMode="auto">
          <a:xfrm>
            <a:off x="2880360" y="3165955"/>
            <a:ext cx="5955750" cy="15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52EC9C-F393-15EA-D6E7-B0032AAEE9A9}"/>
              </a:ext>
            </a:extLst>
          </p:cNvPr>
          <p:cNvSpPr txBox="1"/>
          <p:nvPr/>
        </p:nvSpPr>
        <p:spPr>
          <a:xfrm>
            <a:off x="10104120" y="217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5" name="그림 4" descr="텍스트, 영수증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1CA6F3-2E41-C0D0-98CD-7FFEB29FE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21" y="4816768"/>
            <a:ext cx="8843557" cy="16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FD02A-2BCC-EA04-3C5D-002E9FBCE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76C1E-04B7-9964-6372-BF6C6723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내 실험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32727-DD2D-D623-66C3-6617F091982F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242527EE-4F93-C186-1AE9-88E754FB0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Nearest + SNI </a:t>
            </a:r>
            <a:r>
              <a:rPr kumimoji="1" lang="en-US" altLang="ko-KR" sz="2000" dirty="0">
                <a:sym typeface="Wingdings" pitchFamily="2" charset="2"/>
              </a:rPr>
              <a:t> Bilinear + SNI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42037-3413-1CE8-CE4C-FF6424B43F65}"/>
              </a:ext>
            </a:extLst>
          </p:cNvPr>
          <p:cNvSpPr txBox="1"/>
          <p:nvPr/>
        </p:nvSpPr>
        <p:spPr>
          <a:xfrm>
            <a:off x="10104120" y="2179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58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195E-3AE7-0674-8E77-CD64F3D1B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BADE9-839A-8081-5331-824F4132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(1): Lightweight </a:t>
            </a:r>
            <a:r>
              <a:rPr kumimoji="1" lang="en-US" altLang="ko-KR" sz="3000" b="1" dirty="0" err="1"/>
              <a:t>GSConv</a:t>
            </a:r>
            <a:r>
              <a:rPr kumimoji="1" lang="en-US" altLang="ko-KR" sz="3000" b="1" dirty="0"/>
              <a:t> enhancement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02708-921E-7EC9-1452-28DD9FC77F66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49F8CDA8-4E19-B72B-446F-47706F617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3" y="87153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/>
              <a:t>저자의 이전 논문</a:t>
            </a:r>
            <a:r>
              <a:rPr kumimoji="1" lang="en-US" altLang="ko-KR" sz="2000" dirty="0"/>
              <a:t>: </a:t>
            </a:r>
            <a:r>
              <a:rPr kumimoji="1" lang="en-US" altLang="ko-KR" sz="2000" b="1" dirty="0" err="1"/>
              <a:t>GSConv</a:t>
            </a:r>
            <a:endParaRPr kumimoji="1" lang="ko-KR" altLang="en-US" sz="2000" b="1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034D687-2B54-1DBE-4005-567FA8D8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16" y="1380816"/>
            <a:ext cx="5792567" cy="24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g. 2">
            <a:extLst>
              <a:ext uri="{FF2B5EF4-FFF2-40B4-BE49-F238E27FC236}">
                <a16:creationId xmlns:a16="http://schemas.microsoft.com/office/drawing/2014/main" id="{08592497-559C-4773-96EB-543DE4B4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2" y="3997118"/>
            <a:ext cx="7221734" cy="24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739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CC0E9-C9D9-44E0-E24C-B9A99DE7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9790C-2B51-5D53-C946-473B5289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(1): Lightweight </a:t>
            </a:r>
            <a:r>
              <a:rPr kumimoji="1" lang="en-US" altLang="ko-KR" sz="3000" b="1" dirty="0" err="1"/>
              <a:t>GSConv</a:t>
            </a:r>
            <a:r>
              <a:rPr kumimoji="1" lang="en-US" altLang="ko-KR" sz="3000" b="1" dirty="0"/>
              <a:t> enhancement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F03F1-A2EA-CDF0-26DB-7ADC5AB68C83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323CD8C5-F5F5-78F2-3215-7CC02B53C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3" y="87153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 err="1"/>
              <a:t>GSConv</a:t>
            </a:r>
            <a:r>
              <a:rPr kumimoji="1" lang="en-US" altLang="ko-KR" sz="2000" b="1" dirty="0"/>
              <a:t> E</a:t>
            </a:r>
            <a:r>
              <a:rPr kumimoji="1" lang="en-US" altLang="ko-KR" sz="2000" dirty="0"/>
              <a:t>nhancement</a:t>
            </a:r>
            <a:endParaRPr kumimoji="1" lang="ko-KR" altLang="en-US" sz="2000" dirty="0"/>
          </a:p>
        </p:txBody>
      </p:sp>
      <p:pic>
        <p:nvPicPr>
          <p:cNvPr id="5" name="그림 4" descr="스크린샷, 텍스트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AA5EBE-12DE-F4E3-F11C-BC2A08FD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91" y="2131396"/>
            <a:ext cx="8986818" cy="353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DF257-8E27-07B8-EF91-3F6073CF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D09B1-12F1-53AF-A272-B6785CF1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(1): Lightweight </a:t>
            </a:r>
            <a:r>
              <a:rPr kumimoji="1" lang="en-US" altLang="ko-KR" sz="3000" b="1" dirty="0" err="1"/>
              <a:t>GSConv</a:t>
            </a:r>
            <a:r>
              <a:rPr kumimoji="1" lang="en-US" altLang="ko-KR" sz="3000" b="1" dirty="0"/>
              <a:t> enhancement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A29C2-4C76-164B-D9F0-38EE4AA3647D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6" name="그림 5" descr="스크린샷, 도표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045C14-E69A-4090-912E-83C2C380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4" t="4872" r="45053" b="24109"/>
          <a:stretch/>
        </p:blipFill>
        <p:spPr>
          <a:xfrm>
            <a:off x="343132" y="1950212"/>
            <a:ext cx="5427674" cy="2925985"/>
          </a:xfrm>
          <a:prstGeom prst="rect">
            <a:avLst/>
          </a:prstGeom>
        </p:spPr>
      </p:pic>
      <p:pic>
        <p:nvPicPr>
          <p:cNvPr id="7" name="그림 6" descr="스크린샷, 도표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8F5B5C-9D67-6FAB-670E-485D54ABC9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662" t="9383" r="298" b="27216"/>
          <a:stretch/>
        </p:blipFill>
        <p:spPr>
          <a:xfrm>
            <a:off x="6873427" y="1959990"/>
            <a:ext cx="4949811" cy="2906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A8825-44A7-3798-3F13-77A56C21F3FF}"/>
              </a:ext>
            </a:extLst>
          </p:cNvPr>
          <p:cNvSpPr txBox="1"/>
          <p:nvPr/>
        </p:nvSpPr>
        <p:spPr>
          <a:xfrm>
            <a:off x="6236108" y="866912"/>
            <a:ext cx="774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solidFill>
                  <a:srgbClr val="0070C0"/>
                </a:solidFill>
              </a:rPr>
              <a:t>GSConvE-2</a:t>
            </a:r>
            <a:endParaRPr kumimoji="1" lang="ko-KR" altLang="en-US" sz="25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FDDAA-86E6-84B5-5BA4-6926ADE71491}"/>
              </a:ext>
            </a:extLst>
          </p:cNvPr>
          <p:cNvSpPr txBox="1"/>
          <p:nvPr/>
        </p:nvSpPr>
        <p:spPr>
          <a:xfrm>
            <a:off x="343132" y="866912"/>
            <a:ext cx="6583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solidFill>
                  <a:srgbClr val="0070C0"/>
                </a:solidFill>
              </a:rPr>
              <a:t>GSConvE-1</a:t>
            </a:r>
            <a:endParaRPr kumimoji="1" lang="ko-KR" altLang="en-US" sz="25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0A39C-BCD1-F642-329D-9F3CB89E2181}"/>
                  </a:ext>
                </a:extLst>
              </p:cNvPr>
              <p:cNvSpPr txBox="1"/>
              <p:nvPr/>
            </p:nvSpPr>
            <p:spPr>
              <a:xfrm flipH="1">
                <a:off x="-94216" y="1753572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80A39C-BCD1-F642-329D-9F3CB89E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-94216" y="1753572"/>
                <a:ext cx="1644445" cy="477054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7A3ED1-299D-7425-1A2F-643C3141D0FF}"/>
                  </a:ext>
                </a:extLst>
              </p:cNvPr>
              <p:cNvSpPr txBox="1"/>
              <p:nvPr/>
            </p:nvSpPr>
            <p:spPr>
              <a:xfrm flipH="1">
                <a:off x="4257061" y="2804173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7A3ED1-299D-7425-1A2F-643C3141D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57061" y="2804173"/>
                <a:ext cx="1644445" cy="477054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1FFBA2-AAC3-F0A3-4D49-0680D3E83627}"/>
                  </a:ext>
                </a:extLst>
              </p:cNvPr>
              <p:cNvSpPr txBox="1"/>
              <p:nvPr/>
            </p:nvSpPr>
            <p:spPr>
              <a:xfrm flipH="1">
                <a:off x="1894732" y="1892599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1FFBA2-AAC3-F0A3-4D49-0680D3E8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94732" y="1892599"/>
                <a:ext cx="1644445" cy="477054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169357-CC1F-6B8D-6F4C-DF7674A648FE}"/>
                  </a:ext>
                </a:extLst>
              </p:cNvPr>
              <p:cNvSpPr txBox="1"/>
              <p:nvPr/>
            </p:nvSpPr>
            <p:spPr>
              <a:xfrm flipH="1">
                <a:off x="1161740" y="3130218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169357-CC1F-6B8D-6F4C-DF7674A6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61740" y="3130218"/>
                <a:ext cx="1644445" cy="477054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9B2465-DE35-5F66-718C-111754DC32B3}"/>
                  </a:ext>
                </a:extLst>
              </p:cNvPr>
              <p:cNvSpPr txBox="1"/>
              <p:nvPr/>
            </p:nvSpPr>
            <p:spPr>
              <a:xfrm flipH="1">
                <a:off x="1660744" y="3698667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9B2465-DE35-5F66-718C-111754DC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60744" y="3698667"/>
                <a:ext cx="1644445" cy="477054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3A048A-783F-F2E6-BBA9-8AA17EAEC567}"/>
                  </a:ext>
                </a:extLst>
              </p:cNvPr>
              <p:cNvSpPr txBox="1"/>
              <p:nvPr/>
            </p:nvSpPr>
            <p:spPr>
              <a:xfrm flipH="1">
                <a:off x="3261260" y="3015066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3A048A-783F-F2E6-BBA9-8AA17EAEC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261260" y="3015066"/>
                <a:ext cx="1644445" cy="477054"/>
              </a:xfrm>
              <a:prstGeom prst="rect">
                <a:avLst/>
              </a:prstGeom>
              <a:blipFill>
                <a:blip r:embed="rId9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5DCA5-8FB9-FF40-5979-74407AB145E9}"/>
                  </a:ext>
                </a:extLst>
              </p:cNvPr>
              <p:cNvSpPr txBox="1"/>
              <p:nvPr/>
            </p:nvSpPr>
            <p:spPr>
              <a:xfrm flipH="1">
                <a:off x="5920504" y="2993252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95DCA5-8FB9-FF40-5979-74407AB1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20504" y="2993252"/>
                <a:ext cx="1644445" cy="477054"/>
              </a:xfrm>
              <a:prstGeom prst="rect">
                <a:avLst/>
              </a:prstGeom>
              <a:blipFill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220B60-18B0-852B-43D5-C472DB2A2B39}"/>
                  </a:ext>
                </a:extLst>
              </p:cNvPr>
              <p:cNvSpPr txBox="1"/>
              <p:nvPr/>
            </p:nvSpPr>
            <p:spPr>
              <a:xfrm flipH="1">
                <a:off x="6873426" y="2122822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220B60-18B0-852B-43D5-C472DB2A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73426" y="2122822"/>
                <a:ext cx="1644445" cy="477054"/>
              </a:xfrm>
              <a:prstGeom prst="rect">
                <a:avLst/>
              </a:prstGeom>
              <a:blipFill>
                <a:blip r:embed="rId11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4F490D-D01F-93B2-8672-FE7D29903022}"/>
                  </a:ext>
                </a:extLst>
              </p:cNvPr>
              <p:cNvSpPr txBox="1"/>
              <p:nvPr/>
            </p:nvSpPr>
            <p:spPr>
              <a:xfrm flipH="1">
                <a:off x="6388200" y="4038062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4F490D-D01F-93B2-8672-FE7D29903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88200" y="4038062"/>
                <a:ext cx="1644445" cy="477054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64BDD8-B949-5EFB-85F7-85C07FA7E917}"/>
                  </a:ext>
                </a:extLst>
              </p:cNvPr>
              <p:cNvSpPr txBox="1"/>
              <p:nvPr/>
            </p:nvSpPr>
            <p:spPr>
              <a:xfrm flipH="1">
                <a:off x="7470358" y="4038062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64BDD8-B949-5EFB-85F7-85C07FA7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70358" y="4038062"/>
                <a:ext cx="1644445" cy="477054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A0087A-F6EF-DC3C-1457-3183D755376C}"/>
                  </a:ext>
                </a:extLst>
              </p:cNvPr>
              <p:cNvSpPr txBox="1"/>
              <p:nvPr/>
            </p:nvSpPr>
            <p:spPr>
              <a:xfrm flipH="1">
                <a:off x="6907158" y="3141077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altLang="ko-KR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A0087A-F6EF-DC3C-1457-3183D7553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07158" y="3141077"/>
                <a:ext cx="1644445" cy="477054"/>
              </a:xfrm>
              <a:prstGeom prst="rect">
                <a:avLst/>
              </a:prstGeom>
              <a:blipFill>
                <a:blip r:embed="rId1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6A0EEA-36E9-46A6-0699-86C09B6DF23A}"/>
                  </a:ext>
                </a:extLst>
              </p:cNvPr>
              <p:cNvSpPr txBox="1"/>
              <p:nvPr/>
            </p:nvSpPr>
            <p:spPr>
              <a:xfrm flipH="1">
                <a:off x="8137998" y="2776539"/>
                <a:ext cx="164444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5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6A0EEA-36E9-46A6-0699-86C09B6D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37998" y="2776539"/>
                <a:ext cx="1644445" cy="477054"/>
              </a:xfrm>
              <a:prstGeom prst="rect">
                <a:avLst/>
              </a:prstGeom>
              <a:blipFill>
                <a:blip r:embed="rId1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7DD3B80-39EE-D983-E155-B57486810BD3}"/>
              </a:ext>
            </a:extLst>
          </p:cNvPr>
          <p:cNvSpPr txBox="1"/>
          <p:nvPr/>
        </p:nvSpPr>
        <p:spPr>
          <a:xfrm>
            <a:off x="6096000" y="5571719"/>
            <a:ext cx="622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Larger kernel </a:t>
            </a:r>
            <a:r>
              <a:rPr kumimoji="1" lang="en-US" altLang="ko-KR" dirty="0">
                <a:sym typeface="Wingdings" pitchFamily="2" charset="2"/>
              </a:rPr>
              <a:t> larger receptive field and global features</a:t>
            </a:r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80B70C-C2C7-2535-ABE7-02C6C3E001DA}"/>
              </a:ext>
            </a:extLst>
          </p:cNvPr>
          <p:cNvSpPr txBox="1"/>
          <p:nvPr/>
        </p:nvSpPr>
        <p:spPr>
          <a:xfrm>
            <a:off x="122103" y="5571719"/>
            <a:ext cx="556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Dense &amp; Sparse linear mapping </a:t>
            </a:r>
            <a:r>
              <a:rPr kumimoji="1" lang="en-US" altLang="ko-KR" dirty="0">
                <a:sym typeface="Wingdings" pitchFamily="2" charset="2"/>
              </a:rPr>
              <a:t> feature richness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1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12DF6-48B0-C778-D74B-A62DA0BE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9E5EA9-E0DF-649E-8E3B-76C5CA124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2755" y="972981"/>
            <a:ext cx="7726489" cy="5376199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3AB7C27-0F8D-9C56-B2C4-796429D7BADD}"/>
              </a:ext>
            </a:extLst>
          </p:cNvPr>
          <p:cNvSpPr/>
          <p:nvPr/>
        </p:nvSpPr>
        <p:spPr>
          <a:xfrm>
            <a:off x="2640950" y="3305697"/>
            <a:ext cx="7011869" cy="2991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2B35B5F-CDE0-3DE9-70EF-61A78D18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(1): Lightweight </a:t>
            </a:r>
            <a:r>
              <a:rPr kumimoji="1" lang="en-US" altLang="ko-KR" sz="3000" b="1" dirty="0" err="1"/>
              <a:t>GSConv</a:t>
            </a:r>
            <a:r>
              <a:rPr kumimoji="1" lang="en-US" altLang="ko-KR" sz="3000" b="1" dirty="0"/>
              <a:t> enhancement</a:t>
            </a:r>
          </a:p>
        </p:txBody>
      </p:sp>
    </p:spTree>
    <p:extLst>
      <p:ext uri="{BB962C8B-B14F-4D97-AF65-F5344CB8AC3E}">
        <p14:creationId xmlns:p14="http://schemas.microsoft.com/office/powerpoint/2010/main" val="214487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8BAF2-2F1F-CAF9-E2EC-DC8219B7D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72AC0-FBA8-BA8B-A5B1-6B876EF18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439039" cy="8022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(2): ESD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9F0F3-2C41-38DB-DA73-892D2EC1D53A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26CA763E-03F3-3D28-C947-4C494E137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3" y="87153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i="1" dirty="0"/>
              <a:t>“However, excessive </a:t>
            </a:r>
            <a:r>
              <a:rPr kumimoji="1" lang="en-US" altLang="ko-KR" sz="2000" i="1" dirty="0" err="1"/>
              <a:t>downsampling</a:t>
            </a:r>
            <a:r>
              <a:rPr kumimoji="1" lang="en-US" altLang="ko-KR" sz="2000" i="1" dirty="0"/>
              <a:t> can result in significant loss of spatial details”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ESD</a:t>
            </a:r>
            <a:r>
              <a:rPr kumimoji="1" lang="en-US" altLang="ko-KR" sz="2000" b="1" dirty="0"/>
              <a:t>: E</a:t>
            </a:r>
            <a:r>
              <a:rPr kumimoji="1" lang="en-US" altLang="ko-KR" sz="2000" dirty="0"/>
              <a:t>xtended </a:t>
            </a:r>
            <a:r>
              <a:rPr kumimoji="1" lang="en-US" altLang="ko-KR" sz="2000" b="1" dirty="0"/>
              <a:t>S</a:t>
            </a:r>
            <a:r>
              <a:rPr kumimoji="1" lang="en-US" altLang="ko-KR" sz="2000" dirty="0"/>
              <a:t>patial windows for </a:t>
            </a:r>
            <a:r>
              <a:rPr kumimoji="1" lang="en-US" altLang="ko-KR" sz="2000" b="1" dirty="0" err="1"/>
              <a:t>D</a:t>
            </a:r>
            <a:r>
              <a:rPr kumimoji="1" lang="en-US" altLang="ko-KR" sz="2000" dirty="0" err="1"/>
              <a:t>ownsampling</a:t>
            </a:r>
            <a:r>
              <a:rPr kumimoji="1" lang="en-US" altLang="ko-KR" sz="2000" dirty="0"/>
              <a:t> to enhance spatial information retention capabilities</a:t>
            </a:r>
            <a:endParaRPr kumimoji="1" lang="ko-KR" altLang="en-US" sz="2000" dirty="0"/>
          </a:p>
        </p:txBody>
      </p:sp>
      <p:pic>
        <p:nvPicPr>
          <p:cNvPr id="5" name="그림 4" descr="텍스트, 라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B3D760-C4D2-9CE2-E4DD-8FCA53C1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151" y="2183109"/>
            <a:ext cx="8487698" cy="41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9DB2C-EF06-C13D-FCF7-3395E6C3C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07153-E78E-23AE-7578-C564B4AB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439039" cy="8022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(2): ESD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3BD2F-3F71-5320-1EF9-DA8CB9183046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5" name="그림 4" descr="텍스트, 라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3F57D4-E4E4-4381-ACC3-DEE5F5F7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005" b="47779"/>
          <a:stretch/>
        </p:blipFill>
        <p:spPr>
          <a:xfrm>
            <a:off x="218153" y="1408597"/>
            <a:ext cx="4497029" cy="2945223"/>
          </a:xfrm>
          <a:prstGeom prst="rect">
            <a:avLst/>
          </a:prstGeom>
        </p:spPr>
      </p:pic>
      <p:pic>
        <p:nvPicPr>
          <p:cNvPr id="4" name="그림 3" descr="텍스트, 라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95DE64-9DEB-21FC-AD3B-461D1181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107" r="1620" b="47779"/>
          <a:stretch/>
        </p:blipFill>
        <p:spPr>
          <a:xfrm>
            <a:off x="5792479" y="1414630"/>
            <a:ext cx="6374172" cy="2945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65668-CA33-2A5C-159F-3597D3F19B24}"/>
              </a:ext>
            </a:extLst>
          </p:cNvPr>
          <p:cNvSpPr txBox="1"/>
          <p:nvPr/>
        </p:nvSpPr>
        <p:spPr>
          <a:xfrm>
            <a:off x="6096000" y="866912"/>
            <a:ext cx="77442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solidFill>
                  <a:srgbClr val="0070C0"/>
                </a:solidFill>
              </a:rPr>
              <a:t>ESD-2</a:t>
            </a:r>
            <a:endParaRPr kumimoji="1" lang="ko-KR" altLang="en-US" sz="25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80F78-D286-D4AF-81E7-9E1B34E9B154}"/>
              </a:ext>
            </a:extLst>
          </p:cNvPr>
          <p:cNvSpPr txBox="1"/>
          <p:nvPr/>
        </p:nvSpPr>
        <p:spPr>
          <a:xfrm>
            <a:off x="343132" y="866912"/>
            <a:ext cx="6583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500" b="1" dirty="0">
                <a:solidFill>
                  <a:srgbClr val="0070C0"/>
                </a:solidFill>
              </a:rPr>
              <a:t>ESD-1</a:t>
            </a:r>
            <a:endParaRPr kumimoji="1" lang="ko-KR" altLang="en-US" sz="25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740A42-4293-51A3-AAF3-664A4C43842D}"/>
                  </a:ext>
                </a:extLst>
              </p:cNvPr>
              <p:cNvSpPr txBox="1"/>
              <p:nvPr/>
            </p:nvSpPr>
            <p:spPr>
              <a:xfrm flipH="1">
                <a:off x="0" y="4153765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740A42-4293-51A3-AAF3-664A4C43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4153765"/>
                <a:ext cx="1644445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DDDA1-BCCB-D79C-141C-8150B59086C9}"/>
                  </a:ext>
                </a:extLst>
              </p:cNvPr>
              <p:cNvSpPr txBox="1"/>
              <p:nvPr/>
            </p:nvSpPr>
            <p:spPr>
              <a:xfrm flipH="1">
                <a:off x="1644445" y="2213206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DDDA1-BCCB-D79C-141C-8150B5908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44445" y="2213206"/>
                <a:ext cx="164444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F806A1-DCE5-8A92-548C-1914E3CC26E3}"/>
                  </a:ext>
                </a:extLst>
              </p:cNvPr>
              <p:cNvSpPr txBox="1"/>
              <p:nvPr/>
            </p:nvSpPr>
            <p:spPr>
              <a:xfrm flipH="1">
                <a:off x="1644444" y="2980501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F806A1-DCE5-8A92-548C-1914E3CC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44444" y="2980501"/>
                <a:ext cx="1644445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791C3-F8B1-0F17-AD5B-0150C3A36C85}"/>
                  </a:ext>
                </a:extLst>
              </p:cNvPr>
              <p:cNvSpPr txBox="1"/>
              <p:nvPr/>
            </p:nvSpPr>
            <p:spPr>
              <a:xfrm flipH="1">
                <a:off x="1644444" y="3747796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B791C3-F8B1-0F17-AD5B-0150C3A3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44444" y="3747796"/>
                <a:ext cx="1644445" cy="400110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342CE2-0E72-4529-2B97-8CAD12847738}"/>
                  </a:ext>
                </a:extLst>
              </p:cNvPr>
              <p:cNvSpPr txBox="1"/>
              <p:nvPr/>
            </p:nvSpPr>
            <p:spPr>
              <a:xfrm flipH="1">
                <a:off x="2723281" y="3279874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342CE2-0E72-4529-2B97-8CAD12847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23281" y="3279874"/>
                <a:ext cx="1644445" cy="400110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178613-DCFA-E0C6-113D-D672FE05E512}"/>
                  </a:ext>
                </a:extLst>
              </p:cNvPr>
              <p:cNvSpPr txBox="1"/>
              <p:nvPr/>
            </p:nvSpPr>
            <p:spPr>
              <a:xfrm flipH="1">
                <a:off x="3604495" y="2580391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178613-DCFA-E0C6-113D-D672FE05E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04495" y="2580391"/>
                <a:ext cx="1644445" cy="40011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8D1B38-F089-3026-E0F1-BF1D3D35211E}"/>
                  </a:ext>
                </a:extLst>
              </p:cNvPr>
              <p:cNvSpPr txBox="1"/>
              <p:nvPr/>
            </p:nvSpPr>
            <p:spPr>
              <a:xfrm flipH="1">
                <a:off x="5329688" y="2213206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8D1B38-F089-3026-E0F1-BF1D3D352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29688" y="2213206"/>
                <a:ext cx="1644445" cy="400110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06518-F6FC-F265-C042-117C8EBBF19F}"/>
                  </a:ext>
                </a:extLst>
              </p:cNvPr>
              <p:cNvSpPr txBox="1"/>
              <p:nvPr/>
            </p:nvSpPr>
            <p:spPr>
              <a:xfrm flipH="1">
                <a:off x="5329687" y="2964038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06518-F6FC-F265-C042-117C8EBBF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29687" y="2964038"/>
                <a:ext cx="1644445" cy="4001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67D389-7235-39E7-6B0F-D1CC0C1005B2}"/>
                  </a:ext>
                </a:extLst>
              </p:cNvPr>
              <p:cNvSpPr txBox="1"/>
              <p:nvPr/>
            </p:nvSpPr>
            <p:spPr>
              <a:xfrm flipH="1">
                <a:off x="5317865" y="3747796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67D389-7235-39E7-6B0F-D1CC0C100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17865" y="3747796"/>
                <a:ext cx="1644445" cy="400110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5B519E-638D-BC61-4FD0-A51115D799C5}"/>
                  </a:ext>
                </a:extLst>
              </p:cNvPr>
              <p:cNvSpPr txBox="1"/>
              <p:nvPr/>
            </p:nvSpPr>
            <p:spPr>
              <a:xfrm flipH="1">
                <a:off x="6671668" y="2964038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5B519E-638D-BC61-4FD0-A51115D7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1668" y="2964038"/>
                <a:ext cx="1644445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3C157-EE04-02E9-B268-C3B9C70A01F4}"/>
                  </a:ext>
                </a:extLst>
              </p:cNvPr>
              <p:cNvSpPr txBox="1"/>
              <p:nvPr/>
            </p:nvSpPr>
            <p:spPr>
              <a:xfrm flipH="1">
                <a:off x="8070840" y="2980501"/>
                <a:ext cx="16444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3C157-EE04-02E9-B268-C3B9C70A0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70840" y="2980501"/>
                <a:ext cx="1644445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5BB03C-1B88-A7E3-9539-E64DC3447BBB}"/>
              </a:ext>
            </a:extLst>
          </p:cNvPr>
          <p:cNvSpPr/>
          <p:nvPr/>
        </p:nvSpPr>
        <p:spPr>
          <a:xfrm>
            <a:off x="1991902" y="2680029"/>
            <a:ext cx="1951994" cy="1467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40FB40-549A-82BC-5A66-556CFAC78C6E}"/>
              </a:ext>
            </a:extLst>
          </p:cNvPr>
          <p:cNvSpPr/>
          <p:nvPr/>
        </p:nvSpPr>
        <p:spPr>
          <a:xfrm>
            <a:off x="5717645" y="2680028"/>
            <a:ext cx="954023" cy="1467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B80CD5-6DB3-D166-375B-F62B7BE4C4CD}"/>
              </a:ext>
            </a:extLst>
          </p:cNvPr>
          <p:cNvSpPr txBox="1"/>
          <p:nvPr/>
        </p:nvSpPr>
        <p:spPr>
          <a:xfrm>
            <a:off x="453959" y="5117895"/>
            <a:ext cx="1146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Extended window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simple pooling techniques (</a:t>
            </a:r>
            <a:r>
              <a:rPr kumimoji="1" lang="en-US" altLang="ko-KR" dirty="0" err="1"/>
              <a:t>avgpool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maxpool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sampling </a:t>
            </a:r>
            <a:r>
              <a:rPr kumimoji="1" lang="en-US" altLang="ko-KR" dirty="0">
                <a:sym typeface="Wingdings" pitchFamily="2" charset="2"/>
              </a:rPr>
              <a:t> input information</a:t>
            </a:r>
            <a:r>
              <a:rPr kumimoji="1" lang="ko-KR" altLang="en-US" dirty="0">
                <a:sym typeface="Wingdings" pitchFamily="2" charset="2"/>
              </a:rPr>
              <a:t>을 보존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207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BC69-D4A9-35AB-1737-DDCBA9D2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6E557A3-01B4-85F9-21D0-C7782330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439039" cy="8022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부가적 제안 기술</a:t>
            </a:r>
            <a:r>
              <a:rPr kumimoji="1" lang="en-US" altLang="ko-KR" sz="3000" b="1" dirty="0"/>
              <a:t> (2): ESD</a:t>
            </a:r>
          </a:p>
        </p:txBody>
      </p:sp>
      <p:pic>
        <p:nvPicPr>
          <p:cNvPr id="11" name="그림 10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42EA40-9559-9EF7-63F8-054774E1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640" y="3330154"/>
            <a:ext cx="7328719" cy="3212002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4DEBCC-7198-8CA0-E184-4EDB32223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947790"/>
            <a:ext cx="7543800" cy="24386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3B6425-9BB1-6FEF-DE0E-3BA67302C26D}"/>
              </a:ext>
            </a:extLst>
          </p:cNvPr>
          <p:cNvSpPr/>
          <p:nvPr/>
        </p:nvSpPr>
        <p:spPr>
          <a:xfrm>
            <a:off x="2431640" y="3390900"/>
            <a:ext cx="7328719" cy="3078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78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2A65A-272C-8E6A-7CB5-DA034E42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D37B2-98C3-654E-55A1-A285E3F3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BC32EA-2EA2-4844-3B77-B305D869448B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0490122F-C4AC-17DC-F41B-176135BA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Ablation study: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Pascal VOC 07+12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700" dirty="0"/>
              <a:t>Train: </a:t>
            </a:r>
            <a:r>
              <a:rPr kumimoji="1" lang="en-US" altLang="ko-KR" sz="1700" dirty="0" err="1"/>
              <a:t>train&amp;val</a:t>
            </a:r>
            <a:r>
              <a:rPr kumimoji="1" lang="en-US" altLang="ko-KR" sz="1700" dirty="0"/>
              <a:t> 07+12 (16,551)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700" dirty="0">
                <a:sym typeface="Wingdings" pitchFamily="2" charset="2"/>
              </a:rPr>
              <a:t>Val: test07 (4,952)</a:t>
            </a:r>
          </a:p>
          <a:p>
            <a:pPr lvl="1">
              <a:lnSpc>
                <a:spcPct val="150000"/>
              </a:lnSpc>
            </a:pPr>
            <a:endParaRPr kumimoji="1" lang="en-US" altLang="ko-KR" sz="17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sym typeface="Wingdings" pitchFamily="2" charset="2"/>
              </a:rPr>
              <a:t>Comparative experiments: MS COCO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700" dirty="0">
                <a:sym typeface="Wingdings" pitchFamily="2" charset="2"/>
              </a:rPr>
              <a:t>Train: train2017 (118,287)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700" dirty="0">
                <a:sym typeface="Wingdings" pitchFamily="2" charset="2"/>
              </a:rPr>
              <a:t>Val: val2017 (5,000)</a:t>
            </a:r>
          </a:p>
          <a:p>
            <a:pPr lvl="1">
              <a:lnSpc>
                <a:spcPct val="150000"/>
              </a:lnSpc>
            </a:pPr>
            <a:endParaRPr kumimoji="1"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02442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배경</a:t>
            </a:r>
            <a:r>
              <a:rPr kumimoji="1" lang="en-US" altLang="ko-KR" sz="3000" b="1" dirty="0"/>
              <a:t>: Early DL-based object detection models (YOLO vs. SSD)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5704363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500" b="1" dirty="0">
                <a:latin typeface="+mj-lt"/>
              </a:rPr>
              <a:t>YOLO</a:t>
            </a:r>
            <a:r>
              <a:rPr kumimoji="1" lang="en-US" altLang="ko-KR" sz="2000" dirty="0">
                <a:latin typeface="+mj-lt"/>
              </a:rPr>
              <a:t> </a:t>
            </a:r>
            <a:r>
              <a:rPr kumimoji="1" lang="en-US" altLang="ko-KR" sz="1200" dirty="0">
                <a:latin typeface="+mj-lt"/>
              </a:rPr>
              <a:t>(</a:t>
            </a:r>
            <a:r>
              <a:rPr lang="en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Redmon, Joseph, et al. CVPR 2016</a:t>
            </a:r>
            <a:r>
              <a:rPr kumimoji="1" lang="en-US" altLang="ko-KR" sz="1200" dirty="0">
                <a:latin typeface="+mj-lt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1700" dirty="0">
                <a:latin typeface="+mj-lt"/>
              </a:rPr>
              <a:t>Single scale detection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7EB46E-0862-4D40-EABF-1FD1C126596F}"/>
              </a:ext>
            </a:extLst>
          </p:cNvPr>
          <p:cNvSpPr txBox="1">
            <a:spLocks/>
          </p:cNvSpPr>
          <p:nvPr/>
        </p:nvSpPr>
        <p:spPr>
          <a:xfrm>
            <a:off x="6264613" y="859316"/>
            <a:ext cx="5704363" cy="5600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500" b="1" dirty="0">
                <a:latin typeface="+mj-lt"/>
              </a:rPr>
              <a:t>SSD</a:t>
            </a:r>
            <a:r>
              <a:rPr kumimoji="1" lang="en-US" altLang="ko-KR" sz="2000" dirty="0">
                <a:latin typeface="+mj-lt"/>
              </a:rPr>
              <a:t> </a:t>
            </a:r>
            <a:r>
              <a:rPr kumimoji="1" lang="en-US" altLang="ko-KR" sz="1200" dirty="0">
                <a:latin typeface="+mj-lt"/>
              </a:rPr>
              <a:t>(</a:t>
            </a:r>
            <a:r>
              <a:rPr lang="en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Wei, et al. </a:t>
            </a:r>
            <a:r>
              <a:rPr lang="en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ECCV 2016)</a:t>
            </a:r>
            <a:endParaRPr kumimoji="1" lang="en-US" altLang="ko-KR" sz="12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700" dirty="0">
                <a:latin typeface="+mj-lt"/>
              </a:rPr>
              <a:t>Multi scale detection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C372A-AD1B-ACC5-CA16-0BDA848A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91" y="2456791"/>
            <a:ext cx="2647815" cy="367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3E1163-4E25-418A-9EFB-3A0E0D7D5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12" y="2456791"/>
            <a:ext cx="3241289" cy="35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691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2E363-AE60-097D-4F18-961881DF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72481-017D-2B7C-F60F-0E6EF7E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Ablation study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91BC4-F9EF-0E85-92C7-E736820BD639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7" name="내용 개체 틀 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E57BE3-6A7A-AC0F-DDDF-3D3A31290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1349" y="940740"/>
            <a:ext cx="4849302" cy="5556898"/>
          </a:xfrm>
        </p:spPr>
      </p:pic>
    </p:spTree>
    <p:extLst>
      <p:ext uri="{BB962C8B-B14F-4D97-AF65-F5344CB8AC3E}">
        <p14:creationId xmlns:p14="http://schemas.microsoft.com/office/powerpoint/2010/main" val="106904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7BC4-0E44-D512-C7CA-3FEFD1653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E89DC-A5A3-4B1A-33C7-6E12C486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sym typeface="Wingdings" pitchFamily="2" charset="2"/>
              </a:rPr>
              <a:t>Comparative experiments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C9025-25CA-9BBD-0714-E4A4A738E170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10" name="그림 9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0A2E7-79F0-843C-25D3-C74C7164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8" y="1559758"/>
            <a:ext cx="5773855" cy="4843526"/>
          </a:xfrm>
          <a:prstGeom prst="rect">
            <a:avLst/>
          </a:prstGeom>
        </p:spPr>
      </p:pic>
      <p:pic>
        <p:nvPicPr>
          <p:cNvPr id="14" name="그림 13" descr="텍스트, 스크린샷, 번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5CC783-2397-5C41-CFED-E07B42BC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167" y="6485"/>
            <a:ext cx="3398744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09661-6745-7369-AF22-0135660A42CF}"/>
              </a:ext>
            </a:extLst>
          </p:cNvPr>
          <p:cNvSpPr txBox="1"/>
          <p:nvPr/>
        </p:nvSpPr>
        <p:spPr>
          <a:xfrm>
            <a:off x="0" y="962558"/>
            <a:ext cx="8807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SYOLO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YOLOv7/v8</a:t>
            </a:r>
            <a:r>
              <a:rPr kumimoji="1" lang="ko-KR" altLang="en-US" sz="2000" dirty="0"/>
              <a:t>에서 특징적인 모듈을 통합 </a:t>
            </a:r>
            <a:r>
              <a:rPr kumimoji="1" lang="en-US" altLang="ko-KR" sz="2000" dirty="0"/>
              <a:t>+ SNI + ESD(or </a:t>
            </a:r>
            <a:r>
              <a:rPr kumimoji="1" lang="en-US" altLang="ko-KR" sz="2000" dirty="0" err="1"/>
              <a:t>GSConvE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5251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2577-7E8A-7816-8E8E-C0D165F8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0A874-6D97-CB37-8CAE-0C1EE881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" y="0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sym typeface="Wingdings" pitchFamily="2" charset="2"/>
              </a:rPr>
              <a:t>Comparative experiments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BC7F9-6964-4162-312D-1F375F0B526E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8" name="내용 개체 틀 7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9C3EC5-3948-1AF6-D840-290217654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1419" y="883759"/>
            <a:ext cx="7269162" cy="3133489"/>
          </a:xfrm>
        </p:spPr>
      </p:pic>
      <p:pic>
        <p:nvPicPr>
          <p:cNvPr id="4" name="내용 개체 틀 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223DD6-F892-668D-55AA-A1C00E3A5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419" y="4098726"/>
            <a:ext cx="7269162" cy="24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D24D-5E87-0A5E-F52A-5473A10D5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95F0C-604B-22A2-F804-281A1E856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2383" cy="8022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References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7BC82-5B92-27F1-5F2E-165E83D83E60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00E06BE6-2809-58B0-F871-8DD7D166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b="1" dirty="0"/>
              <a:t>Slide3:</a:t>
            </a:r>
            <a:r>
              <a:rPr kumimoji="1" lang="en-US" altLang="ko-KR" sz="1100" dirty="0"/>
              <a:t> 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Hulin. "Rethinking Features-Fused-Pyramid-Neck for Object Detection." </a:t>
            </a:r>
            <a:r>
              <a:rPr lang="en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Computer Vision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Cham: Springer Nature Switzerland, 2024.</a:t>
            </a:r>
            <a:endParaRPr kumimoji="1" lang="ko-KR" altLang="en-US" sz="1100" dirty="0"/>
          </a:p>
          <a:p>
            <a:pPr>
              <a:lnSpc>
                <a:spcPct val="150000"/>
              </a:lnSpc>
            </a:pPr>
            <a:r>
              <a:rPr kumimoji="1" lang="en-US" altLang="ko-KR" sz="1100" b="1" dirty="0"/>
              <a:t>Slide4:</a:t>
            </a:r>
            <a:r>
              <a:rPr kumimoji="1" lang="en-US" altLang="ko-KR" sz="1100" dirty="0"/>
              <a:t> 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Wei, et al. "</a:t>
            </a:r>
            <a:r>
              <a:rPr lang="en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Ssd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Single shot </a:t>
            </a:r>
            <a:r>
              <a:rPr lang="en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multibox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detector." </a:t>
            </a:r>
            <a:r>
              <a:rPr lang="en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Vision–ECCV 2016: 14th European Conference, Amsterdam, The Netherlands, October 11–14, 2016, Proceedings, Part I 14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International Publishing, 2016.</a:t>
            </a:r>
            <a:endParaRPr kumimoji="1" lang="ko-KR" altLang="en-US" sz="1100" dirty="0"/>
          </a:p>
          <a:p>
            <a:pPr>
              <a:lnSpc>
                <a:spcPct val="150000"/>
              </a:lnSpc>
            </a:pPr>
            <a:r>
              <a:rPr kumimoji="1" lang="en-US" altLang="ko-KR" sz="1100" b="1" dirty="0"/>
              <a:t>Slide5 FPN:</a:t>
            </a:r>
            <a:r>
              <a:rPr kumimoji="1" lang="en-US" altLang="ko-KR" sz="1100" dirty="0"/>
              <a:t> 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Lin, Tsung-Yi, et al. "Feature pyramid networks for object detection." </a:t>
            </a:r>
            <a:r>
              <a:rPr lang="en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2017.</a:t>
            </a:r>
          </a:p>
          <a:p>
            <a:pPr>
              <a:lnSpc>
                <a:spcPct val="150000"/>
              </a:lnSpc>
            </a:pPr>
            <a:r>
              <a:rPr kumimoji="1" lang="en" altLang="ko-KR" sz="1100" b="1" dirty="0">
                <a:solidFill>
                  <a:srgbClr val="222222"/>
                </a:solidFill>
                <a:latin typeface="Arial" panose="020B0604020202020204" pitchFamily="34" charset="0"/>
              </a:rPr>
              <a:t>Slide11 coupled decoupled:</a:t>
            </a:r>
            <a:r>
              <a:rPr kumimoji="1" lang="en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kumimoji="1" lang="en" altLang="ko-KR" sz="1100" dirty="0">
                <a:hlinkClick r:id="rId3"/>
              </a:rPr>
              <a:t>https://www.researchgate.net/figure/Coupled-and-decoupled-heads-compared_fig1_375650431</a:t>
            </a:r>
            <a:endParaRPr kumimoji="1" lang="en" altLang="ko-KR" sz="1100" dirty="0"/>
          </a:p>
          <a:p>
            <a:pPr>
              <a:lnSpc>
                <a:spcPct val="150000"/>
              </a:lnSpc>
            </a:pPr>
            <a:r>
              <a:rPr kumimoji="1" lang="en" altLang="ko-KR" sz="1100" b="1" dirty="0"/>
              <a:t>Slide19 Transposed conv:</a:t>
            </a:r>
            <a:r>
              <a:rPr kumimoji="1" lang="en" altLang="ko-KR" sz="1100" dirty="0"/>
              <a:t> </a:t>
            </a:r>
            <a:r>
              <a:rPr kumimoji="1" lang="en-US" altLang="ko-KR" sz="1100" b="0" dirty="0">
                <a:latin typeface="+mj-lt"/>
                <a:hlinkClick r:id="rId4"/>
              </a:rPr>
              <a:t>https://viso.ai/deep-learning/convolution-operations/</a:t>
            </a:r>
            <a:endParaRPr kumimoji="1" lang="en-US" altLang="ko-KR" sz="1100" b="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+mj-lt"/>
              </a:rPr>
              <a:t>Slide22 </a:t>
            </a:r>
            <a:r>
              <a:rPr kumimoji="1" lang="en-US" altLang="ko-KR" sz="1100" b="1" dirty="0" err="1">
                <a:latin typeface="+mj-lt"/>
              </a:rPr>
              <a:t>GSConv</a:t>
            </a:r>
            <a:r>
              <a:rPr kumimoji="1" lang="en-US" altLang="ko-KR" sz="1100" b="1" dirty="0">
                <a:latin typeface="+mj-lt"/>
              </a:rPr>
              <a:t>:</a:t>
            </a:r>
            <a:r>
              <a:rPr kumimoji="1" lang="en-US" altLang="ko-KR" sz="1100" dirty="0">
                <a:latin typeface="+mj-lt"/>
              </a:rPr>
              <a:t> </a:t>
            </a:r>
            <a:r>
              <a:rPr kumimoji="1" lang="en-US" altLang="ko-KR" sz="1100" b="0" dirty="0">
                <a:latin typeface="+mj-lt"/>
              </a:rPr>
              <a:t>https://</a:t>
            </a:r>
            <a:r>
              <a:rPr kumimoji="1" lang="en-US" altLang="ko-KR" sz="1100" b="0" dirty="0" err="1">
                <a:latin typeface="+mj-lt"/>
              </a:rPr>
              <a:t>link.springer.com</a:t>
            </a:r>
            <a:r>
              <a:rPr kumimoji="1" lang="en-US" altLang="ko-KR" sz="1100" b="0" dirty="0">
                <a:latin typeface="+mj-lt"/>
              </a:rPr>
              <a:t>/article/10.1007/s11554-024-01436-6</a:t>
            </a:r>
          </a:p>
        </p:txBody>
      </p:sp>
    </p:spTree>
    <p:extLst>
      <p:ext uri="{BB962C8B-B14F-4D97-AF65-F5344CB8AC3E}">
        <p14:creationId xmlns:p14="http://schemas.microsoft.com/office/powerpoint/2010/main" val="208590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6804B-99AC-106F-F079-061B5F86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074BF-174E-B8D7-CF6E-CE61DB64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배경</a:t>
            </a:r>
            <a:r>
              <a:rPr kumimoji="1" lang="en-US" altLang="ko-KR" sz="3000" b="1" dirty="0"/>
              <a:t>: Early DL-based object detection models (YOLO vs. SSD)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650592-AEBA-BA70-F306-82E2E443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3" y="1741054"/>
            <a:ext cx="6110083" cy="39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DB3ECF-9EEC-E6E8-3A3B-9AD231300C41}"/>
              </a:ext>
            </a:extLst>
          </p:cNvPr>
          <p:cNvSpPr txBox="1">
            <a:spLocks/>
          </p:cNvSpPr>
          <p:nvPr/>
        </p:nvSpPr>
        <p:spPr>
          <a:xfrm>
            <a:off x="6835302" y="1021392"/>
            <a:ext cx="5133674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i="1" dirty="0">
                <a:latin typeface="+mj-lt"/>
              </a:rPr>
              <a:t>”The exploration by early deep learning-based object detection models provided an important insight to the field: </a:t>
            </a:r>
            <a:br>
              <a:rPr kumimoji="1" lang="en-US" altLang="ko-KR" sz="2000" i="1" dirty="0">
                <a:latin typeface="+mj-lt"/>
              </a:rPr>
            </a:br>
            <a:r>
              <a:rPr kumimoji="1" lang="en-US" altLang="ko-KR" sz="2000" i="1" dirty="0">
                <a:solidFill>
                  <a:srgbClr val="FF0000"/>
                </a:solidFill>
                <a:latin typeface="+mj-lt"/>
              </a:rPr>
              <a:t>the efficient utilization of multi-scale features is crucial for enhancing the overall performance</a:t>
            </a:r>
            <a:r>
              <a:rPr kumimoji="1" lang="en-US" altLang="ko-KR" sz="2000" i="1" dirty="0">
                <a:latin typeface="+mj-lt"/>
              </a:rPr>
              <a:t> of detectors.”</a:t>
            </a:r>
            <a:r>
              <a:rPr kumimoji="1" lang="ko-KR" altLang="en-US" sz="2000" i="1" dirty="0">
                <a:latin typeface="+mj-lt"/>
              </a:rPr>
              <a:t> </a:t>
            </a:r>
            <a:r>
              <a:rPr lang="en" altLang="ko-KR" sz="8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H. (2024, September). Rethinking Features-Fused-Pyramid-Neck for Object Detection. In European Conference on Computer Vision (pp. 74-90). Cham: Springer Nature Switzerland.</a:t>
            </a:r>
            <a:endParaRPr kumimoji="1" lang="en-US" altLang="ko-KR" sz="800" i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B0A4D-37DA-5B7A-0267-C4CE1D1EBBAF}"/>
              </a:ext>
            </a:extLst>
          </p:cNvPr>
          <p:cNvSpPr txBox="1"/>
          <p:nvPr/>
        </p:nvSpPr>
        <p:spPr>
          <a:xfrm>
            <a:off x="5544406" y="2243846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74.3mAP</a:t>
            </a:r>
            <a:br>
              <a:rPr kumimoji="1" lang="en-US" altLang="ko-KR" dirty="0">
                <a:solidFill>
                  <a:srgbClr val="FF0000"/>
                </a:solidFill>
              </a:rPr>
            </a:br>
            <a:r>
              <a:rPr kumimoji="1" lang="en-US" altLang="ko-KR" dirty="0">
                <a:solidFill>
                  <a:srgbClr val="FF0000"/>
                </a:solidFill>
              </a:rPr>
              <a:t>59FPS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61D72-7A52-3DE0-F391-74270B0C05F3}"/>
              </a:ext>
            </a:extLst>
          </p:cNvPr>
          <p:cNvSpPr txBox="1"/>
          <p:nvPr/>
        </p:nvSpPr>
        <p:spPr>
          <a:xfrm>
            <a:off x="5544406" y="3544110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63.4mAP</a:t>
            </a:r>
            <a:br>
              <a:rPr kumimoji="1" lang="en-US" altLang="ko-KR" dirty="0"/>
            </a:br>
            <a:r>
              <a:rPr kumimoji="1" lang="en-US" altLang="ko-KR" dirty="0"/>
              <a:t>45FPS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24FCF-219C-89AA-2A53-59873D798B84}"/>
              </a:ext>
            </a:extLst>
          </p:cNvPr>
          <p:cNvSpPr txBox="1"/>
          <p:nvPr/>
        </p:nvSpPr>
        <p:spPr>
          <a:xfrm>
            <a:off x="122103" y="238234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SSD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06DF8-B453-52EC-BFDE-EAD71E59089C}"/>
              </a:ext>
            </a:extLst>
          </p:cNvPr>
          <p:cNvSpPr txBox="1"/>
          <p:nvPr/>
        </p:nvSpPr>
        <p:spPr>
          <a:xfrm>
            <a:off x="122103" y="3682610"/>
            <a:ext cx="76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YOLO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33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000" b="1" dirty="0"/>
              <a:t>배경</a:t>
            </a:r>
            <a:r>
              <a:rPr kumimoji="1" lang="en-US" altLang="ko-KR" sz="3000" b="1" dirty="0"/>
              <a:t>: Feature pyramid-based multi-scale feature fusion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12944" cy="560012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+mj-lt"/>
              </a:rPr>
              <a:t>SSD</a:t>
            </a:r>
            <a:r>
              <a:rPr kumimoji="1" lang="ko-KR" altLang="en-US" sz="2000" b="1" dirty="0">
                <a:latin typeface="+mj-lt"/>
              </a:rPr>
              <a:t> 이후</a:t>
            </a:r>
            <a:r>
              <a:rPr kumimoji="1" lang="en-US" altLang="ko-KR" sz="2000" b="1" dirty="0">
                <a:latin typeface="+mj-lt"/>
              </a:rPr>
              <a:t>: </a:t>
            </a:r>
            <a:r>
              <a:rPr kumimoji="1" lang="en-US" altLang="ko-KR" sz="2000" dirty="0">
                <a:latin typeface="+mj-lt"/>
              </a:rPr>
              <a:t>multi-scale features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+mj-lt"/>
              </a:rPr>
              <a:t>FPN</a:t>
            </a:r>
            <a:r>
              <a:rPr kumimoji="1" lang="en-US" altLang="ko-KR" sz="800" b="1" dirty="0">
                <a:latin typeface="+mj-lt"/>
              </a:rPr>
              <a:t>(</a:t>
            </a:r>
            <a:r>
              <a:rPr lang="en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Lin, Tsung-Yi, et al. CVPR 2017</a:t>
            </a:r>
            <a:r>
              <a:rPr kumimoji="1" lang="en-US" altLang="ko-KR" sz="800" b="1" dirty="0">
                <a:latin typeface="+mj-lt"/>
              </a:rPr>
              <a:t>)</a:t>
            </a:r>
            <a:r>
              <a:rPr kumimoji="1" lang="en-US" altLang="ko-KR" sz="2000" dirty="0">
                <a:latin typeface="+mj-lt"/>
              </a:rPr>
              <a:t>: feature fusion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kumimoji="1" lang="en-US" altLang="ko-KR" sz="2000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2000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000" b="1" dirty="0">
                <a:latin typeface="+mj-lt"/>
              </a:rPr>
              <a:t>3.  FPN </a:t>
            </a:r>
            <a:r>
              <a:rPr kumimoji="1" lang="ko-KR" altLang="en-US" sz="2000" b="1" dirty="0">
                <a:latin typeface="+mj-lt"/>
              </a:rPr>
              <a:t>이후</a:t>
            </a:r>
            <a:r>
              <a:rPr kumimoji="1" lang="en-US" altLang="ko-KR" sz="2000" dirty="0">
                <a:latin typeface="+mj-lt"/>
              </a:rPr>
              <a:t>: PANet</a:t>
            </a:r>
            <a:r>
              <a:rPr kumimoji="1" lang="en-US" altLang="ko-KR" sz="1200" dirty="0">
                <a:latin typeface="+mj-lt"/>
              </a:rPr>
              <a:t>(</a:t>
            </a:r>
            <a:r>
              <a:rPr lang="en" altLang="ko-KR" sz="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Shu, et al. CVPR 2018</a:t>
            </a:r>
            <a:r>
              <a:rPr kumimoji="1" lang="en-US" altLang="ko-KR" sz="1200" dirty="0">
                <a:latin typeface="+mj-lt"/>
              </a:rPr>
              <a:t>)</a:t>
            </a:r>
            <a:r>
              <a:rPr kumimoji="1" lang="en-US" altLang="ko-KR" sz="2000" dirty="0">
                <a:latin typeface="+mj-lt"/>
              </a:rPr>
              <a:t>, ASFF</a:t>
            </a:r>
            <a:r>
              <a:rPr kumimoji="1" lang="en-US" altLang="ko-KR" sz="800" dirty="0">
                <a:latin typeface="+mj-lt"/>
              </a:rPr>
              <a:t>(</a:t>
            </a:r>
            <a:r>
              <a:rPr kumimoji="1" lang="en-US" altLang="ko-KR" sz="600" dirty="0">
                <a:latin typeface="+mj-lt"/>
              </a:rPr>
              <a:t>Liu, </a:t>
            </a:r>
            <a:r>
              <a:rPr kumimoji="1" lang="en-US" altLang="ko-KR" sz="600" dirty="0" err="1">
                <a:latin typeface="+mj-lt"/>
              </a:rPr>
              <a:t>Songtao</a:t>
            </a:r>
            <a:r>
              <a:rPr kumimoji="1" lang="en-US" altLang="ko-KR" sz="600" dirty="0">
                <a:latin typeface="+mj-lt"/>
              </a:rPr>
              <a:t>, et al. </a:t>
            </a:r>
            <a:r>
              <a:rPr kumimoji="1" lang="en-US" altLang="ko-KR" sz="600" dirty="0" err="1">
                <a:latin typeface="+mj-lt"/>
              </a:rPr>
              <a:t>arXiv</a:t>
            </a:r>
            <a:r>
              <a:rPr kumimoji="1" lang="en-US" altLang="ko-KR" sz="600" dirty="0">
                <a:latin typeface="+mj-lt"/>
              </a:rPr>
              <a:t> 2019</a:t>
            </a:r>
            <a:r>
              <a:rPr kumimoji="1" lang="en-US" altLang="ko-KR" sz="800" dirty="0">
                <a:latin typeface="+mj-lt"/>
              </a:rPr>
              <a:t>)</a:t>
            </a:r>
            <a:r>
              <a:rPr kumimoji="1" lang="en-US" altLang="ko-KR" sz="2000" dirty="0">
                <a:latin typeface="+mj-lt"/>
              </a:rPr>
              <a:t>, </a:t>
            </a:r>
            <a:r>
              <a:rPr kumimoji="1" lang="en-US" altLang="ko-KR" sz="2000" dirty="0" err="1">
                <a:latin typeface="+mj-lt"/>
              </a:rPr>
              <a:t>BiFPN</a:t>
            </a:r>
            <a:r>
              <a:rPr kumimoji="1" lang="en-US" altLang="ko-KR" sz="1200" dirty="0">
                <a:latin typeface="+mj-lt"/>
              </a:rPr>
              <a:t>(</a:t>
            </a:r>
            <a:r>
              <a:rPr kumimoji="1" lang="en-US" altLang="ko-KR" sz="600" dirty="0">
                <a:latin typeface="+mj-lt"/>
              </a:rPr>
              <a:t>Tan, </a:t>
            </a:r>
            <a:r>
              <a:rPr kumimoji="1" lang="en-US" altLang="ko-KR" sz="600" dirty="0" err="1">
                <a:latin typeface="+mj-lt"/>
              </a:rPr>
              <a:t>Mingxing</a:t>
            </a:r>
            <a:r>
              <a:rPr kumimoji="1" lang="en-US" altLang="ko-KR" sz="600" dirty="0">
                <a:latin typeface="+mj-lt"/>
              </a:rPr>
              <a:t>, et al. CVPR 2020</a:t>
            </a:r>
            <a:r>
              <a:rPr kumimoji="1" lang="en-US" altLang="ko-KR" sz="1200" dirty="0">
                <a:latin typeface="+mj-lt"/>
              </a:rPr>
              <a:t>)</a:t>
            </a:r>
            <a:r>
              <a:rPr kumimoji="1" lang="en-US" altLang="ko-KR" sz="2000" dirty="0">
                <a:latin typeface="+mj-lt"/>
              </a:rPr>
              <a:t>, and RFPN</a:t>
            </a:r>
            <a:r>
              <a:rPr kumimoji="1" lang="en-US" altLang="ko-KR" sz="1200" dirty="0">
                <a:latin typeface="+mj-lt"/>
              </a:rPr>
              <a:t>(</a:t>
            </a:r>
            <a:r>
              <a:rPr kumimoji="1" lang="en-US" altLang="ko-KR" sz="600" dirty="0">
                <a:latin typeface="+mj-lt"/>
              </a:rPr>
              <a:t>Qiao, et al. CVPR 2021</a:t>
            </a:r>
            <a:r>
              <a:rPr kumimoji="1" lang="en-US" altLang="ko-KR" sz="1200" dirty="0">
                <a:latin typeface="+mj-lt"/>
              </a:rPr>
              <a:t>)</a:t>
            </a:r>
            <a:r>
              <a:rPr kumimoji="1" lang="en-US" altLang="ko-KR" sz="2000" dirty="0">
                <a:latin typeface="+mj-lt"/>
              </a:rPr>
              <a:t>…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kumimoji="1" lang="en-US" altLang="ko-KR" sz="2000" dirty="0">
              <a:latin typeface="+mj-lt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kumimoji="1" lang="en-US" altLang="ko-KR" sz="2000" b="1" dirty="0">
              <a:latin typeface="+mj-lt"/>
            </a:endParaRPr>
          </a:p>
        </p:txBody>
      </p:sp>
      <p:pic>
        <p:nvPicPr>
          <p:cNvPr id="7" name="그림 6" descr="스크린샷, 도표, 라인, 평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C0698D-8184-61E2-8C9F-3B65AE05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38" y="1031240"/>
            <a:ext cx="3693132" cy="1489865"/>
          </a:xfrm>
          <a:prstGeom prst="rect">
            <a:avLst/>
          </a:prstGeom>
        </p:spPr>
      </p:pic>
      <p:pic>
        <p:nvPicPr>
          <p:cNvPr id="9" name="그림 8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B91872-52D4-8DCA-45BA-E458A7758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329" y="3638681"/>
            <a:ext cx="2885106" cy="2635660"/>
          </a:xfrm>
          <a:prstGeom prst="rect">
            <a:avLst/>
          </a:prstGeom>
        </p:spPr>
      </p:pic>
      <p:pic>
        <p:nvPicPr>
          <p:cNvPr id="11" name="그림 10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24EED1-E427-E0B8-A517-312342421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613" y="3638681"/>
            <a:ext cx="2996774" cy="2635660"/>
          </a:xfrm>
          <a:prstGeom prst="rect">
            <a:avLst/>
          </a:prstGeom>
        </p:spPr>
      </p:pic>
      <p:pic>
        <p:nvPicPr>
          <p:cNvPr id="13" name="그림 12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1DF3A6-368A-2638-794C-77708F268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308" y="3638680"/>
            <a:ext cx="2602715" cy="263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9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67A30-9A49-B048-6E97-A00071B23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C2917-BD6A-993F-8A24-C7C0693B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/>
              <a:t>문제 제기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feature fusion</a:t>
            </a:r>
            <a:r>
              <a:rPr kumimoji="1" lang="ko-KR" altLang="en-US" sz="3200" b="1" dirty="0"/>
              <a:t>에서의 </a:t>
            </a:r>
            <a:r>
              <a:rPr kumimoji="1" lang="en" altLang="ko-KR" sz="3200" b="1" dirty="0"/>
              <a:t>feature misalignment </a:t>
            </a:r>
            <a:r>
              <a:rPr kumimoji="1" lang="ko-KR" altLang="en-US" sz="3200" b="1" dirty="0"/>
              <a:t>문제점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468CD-F023-E5C1-D017-2CEC2DAA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12944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+mj-lt"/>
              </a:rPr>
              <a:t>문제</a:t>
            </a:r>
            <a:r>
              <a:rPr kumimoji="1" lang="en-US" altLang="ko-KR" sz="2000" dirty="0">
                <a:latin typeface="+mj-lt"/>
              </a:rPr>
              <a:t>1:</a:t>
            </a:r>
            <a:r>
              <a:rPr kumimoji="1" lang="ko-KR" altLang="en-US" sz="2000" dirty="0">
                <a:latin typeface="+mj-lt"/>
              </a:rPr>
              <a:t> </a:t>
            </a:r>
            <a:r>
              <a:rPr kumimoji="1" lang="en-US" altLang="ko-KR" sz="2000" i="1" dirty="0">
                <a:latin typeface="+mj-lt"/>
              </a:rPr>
              <a:t>“feature fusion network</a:t>
            </a:r>
            <a:r>
              <a:rPr kumimoji="1" lang="ko-KR" altLang="en-US" sz="2000" i="1" dirty="0">
                <a:latin typeface="+mj-lt"/>
              </a:rPr>
              <a:t>의 </a:t>
            </a:r>
            <a:r>
              <a:rPr kumimoji="1" lang="en-US" altLang="ko-KR" sz="2000" i="1" dirty="0">
                <a:latin typeface="+mj-lt"/>
              </a:rPr>
              <a:t>complexity</a:t>
            </a:r>
            <a:r>
              <a:rPr kumimoji="1" lang="ko-KR" altLang="en-US" sz="2000" i="1" dirty="0">
                <a:latin typeface="+mj-lt"/>
              </a:rPr>
              <a:t> 증가 </a:t>
            </a:r>
            <a:r>
              <a:rPr kumimoji="1" lang="en-US" altLang="ko-KR" sz="2000" i="1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2000" i="1" dirty="0">
                <a:latin typeface="+mj-lt"/>
                <a:sym typeface="Wingdings" pitchFamily="2" charset="2"/>
              </a:rPr>
              <a:t> 추가 발전이 어려움</a:t>
            </a:r>
            <a:r>
              <a:rPr kumimoji="1" lang="en-US" altLang="ko-KR" sz="2000" i="1" dirty="0">
                <a:latin typeface="+mj-lt"/>
                <a:sym typeface="Wingdings" pitchFamily="2" charset="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65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B8B6-657D-0B27-AB6D-9B879727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32D27-987E-B952-5D94-56ECFD52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/>
              <a:t>문제 제기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feature fusion</a:t>
            </a:r>
            <a:r>
              <a:rPr kumimoji="1" lang="ko-KR" altLang="en-US" sz="3200" b="1" dirty="0"/>
              <a:t>에서의 </a:t>
            </a:r>
            <a:r>
              <a:rPr kumimoji="1" lang="en" altLang="ko-KR" sz="3200" b="1" dirty="0"/>
              <a:t>feature misalignment </a:t>
            </a:r>
            <a:r>
              <a:rPr kumimoji="1" lang="ko-KR" altLang="en-US" sz="3200" b="1" dirty="0"/>
              <a:t>문제점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FF7C3B-7A24-86F1-1EE8-36E872AE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12944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+mj-lt"/>
              </a:rPr>
              <a:t>문제</a:t>
            </a:r>
            <a:r>
              <a:rPr kumimoji="1" lang="en-US" altLang="ko-KR" sz="2000" dirty="0">
                <a:latin typeface="+mj-lt"/>
              </a:rPr>
              <a:t>1:</a:t>
            </a:r>
            <a:r>
              <a:rPr kumimoji="1" lang="ko-KR" altLang="en-US" sz="2000" dirty="0">
                <a:latin typeface="+mj-lt"/>
              </a:rPr>
              <a:t> </a:t>
            </a:r>
            <a:r>
              <a:rPr kumimoji="1" lang="en-US" altLang="ko-KR" sz="2000" i="1" dirty="0">
                <a:latin typeface="+mj-lt"/>
              </a:rPr>
              <a:t>“feature fusion network</a:t>
            </a:r>
            <a:r>
              <a:rPr kumimoji="1" lang="ko-KR" altLang="en-US" sz="2000" i="1" dirty="0">
                <a:latin typeface="+mj-lt"/>
              </a:rPr>
              <a:t>의 </a:t>
            </a:r>
            <a:r>
              <a:rPr kumimoji="1" lang="en-US" altLang="ko-KR" sz="2000" i="1" dirty="0">
                <a:latin typeface="+mj-lt"/>
              </a:rPr>
              <a:t>complexity</a:t>
            </a:r>
            <a:r>
              <a:rPr kumimoji="1" lang="ko-KR" altLang="en-US" sz="2000" i="1" dirty="0">
                <a:latin typeface="+mj-lt"/>
              </a:rPr>
              <a:t> 증가 </a:t>
            </a:r>
            <a:r>
              <a:rPr kumimoji="1" lang="en-US" altLang="ko-KR" sz="2000" i="1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2000" i="1" dirty="0">
                <a:latin typeface="+mj-lt"/>
                <a:sym typeface="Wingdings" pitchFamily="2" charset="2"/>
              </a:rPr>
              <a:t> 추가 발전이 어려움</a:t>
            </a:r>
            <a:r>
              <a:rPr kumimoji="1" lang="en-US" altLang="ko-KR" sz="2000" i="1" dirty="0">
                <a:latin typeface="+mj-lt"/>
                <a:sym typeface="Wingdings" pitchFamily="2" charset="2"/>
              </a:rPr>
              <a:t>”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문제</a:t>
            </a:r>
            <a:r>
              <a:rPr kumimoji="1" lang="en-US" altLang="ko-KR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2:</a:t>
            </a:r>
            <a:r>
              <a:rPr kumimoji="1" lang="ko-KR" altLang="en-US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i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“point-to-point fusion of different features  partial local features become unaligned”</a:t>
            </a:r>
            <a:endParaRPr kumimoji="1" lang="en" altLang="ko-KR" sz="2000" i="1" dirty="0">
              <a:latin typeface="+mj-lt"/>
              <a:sym typeface="Wingdings" pitchFamily="2" charset="2"/>
            </a:endParaRPr>
          </a:p>
        </p:txBody>
      </p:sp>
      <p:pic>
        <p:nvPicPr>
          <p:cNvPr id="5" name="그림 4" descr="스크린샷, 텍스트, 태블릿 컴퓨터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9D1BA6-0B69-4AD6-DE66-3776CE92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68" y="2482258"/>
            <a:ext cx="5148664" cy="39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9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BC9F5-11F6-3D68-A0EC-C333D79C8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9C0E-5470-B674-6862-FCC84787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/>
              <a:t>문제 제기</a:t>
            </a:r>
            <a:r>
              <a:rPr kumimoji="1" lang="en-US" altLang="ko-KR" sz="3200" b="1" dirty="0"/>
              <a:t>: </a:t>
            </a:r>
            <a:r>
              <a:rPr kumimoji="1" lang="en" altLang="ko-KR" sz="3200" b="1" dirty="0"/>
              <a:t>feature fusion</a:t>
            </a:r>
            <a:r>
              <a:rPr kumimoji="1" lang="ko-KR" altLang="en-US" sz="3200" b="1" dirty="0"/>
              <a:t>에서의 </a:t>
            </a:r>
            <a:r>
              <a:rPr kumimoji="1" lang="en" altLang="ko-KR" sz="3200" b="1" dirty="0"/>
              <a:t>feature misalignment </a:t>
            </a:r>
            <a:r>
              <a:rPr kumimoji="1" lang="ko-KR" altLang="en-US" sz="3200" b="1" dirty="0"/>
              <a:t>문제점</a:t>
            </a:r>
            <a:endParaRPr kumimoji="1" lang="en-US" altLang="ko-KR" sz="3000" b="1" dirty="0"/>
          </a:p>
        </p:txBody>
      </p:sp>
      <p:sp useBgFill="1">
        <p:nvSpPr>
          <p:cNvPr id="3" name="내용 개체 틀 2">
            <a:extLst>
              <a:ext uri="{FF2B5EF4-FFF2-40B4-BE49-F238E27FC236}">
                <a16:creationId xmlns:a16="http://schemas.microsoft.com/office/drawing/2014/main" id="{889AEF40-B42D-C402-AB53-DE68EF36A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33" y="88616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문제</a:t>
            </a:r>
            <a:r>
              <a:rPr kumimoji="1" lang="en-US" altLang="ko-KR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2:</a:t>
            </a:r>
            <a:r>
              <a:rPr kumimoji="1" lang="ko-KR" altLang="en-US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i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“point-to-point fusion of different features  partial local features become unaligned”</a:t>
            </a:r>
            <a:endParaRPr kumimoji="1" lang="en" altLang="ko-KR" sz="2000" i="1" dirty="0">
              <a:solidFill>
                <a:srgbClr val="FF0000"/>
              </a:solidFill>
              <a:latin typeface="+mj-lt"/>
              <a:sym typeface="Wingdings" pitchFamily="2" charset="2"/>
            </a:endParaRPr>
          </a:p>
        </p:txBody>
      </p:sp>
      <p:pic>
        <p:nvPicPr>
          <p:cNvPr id="5" name="그림 4" descr="스크린샷, 텍스트, 태블릿 컴퓨터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33CE36-D3DA-D198-B283-D521F01C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33" y="2360773"/>
            <a:ext cx="3549651" cy="27419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6D8EBF-E72A-A1D3-B429-B5544409D1C5}"/>
              </a:ext>
            </a:extLst>
          </p:cNvPr>
          <p:cNvSpPr/>
          <p:nvPr/>
        </p:nvSpPr>
        <p:spPr>
          <a:xfrm>
            <a:off x="4837783" y="5971837"/>
            <a:ext cx="817848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BFF7D-EB90-8F4C-1167-C6D27C3A3F38}"/>
              </a:ext>
            </a:extLst>
          </p:cNvPr>
          <p:cNvSpPr/>
          <p:nvPr/>
        </p:nvSpPr>
        <p:spPr>
          <a:xfrm>
            <a:off x="4646682" y="5167399"/>
            <a:ext cx="1200049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2</a:t>
            </a:r>
            <a:br>
              <a:rPr kumimoji="1" lang="en-US" altLang="ko-KR" sz="1600" b="1" dirty="0">
                <a:solidFill>
                  <a:schemeClr val="tx1"/>
                </a:solidFill>
              </a:rPr>
            </a:br>
            <a:r>
              <a:rPr kumimoji="1" lang="en-US" altLang="ko-KR" sz="1600" b="1" dirty="0">
                <a:solidFill>
                  <a:schemeClr val="tx1"/>
                </a:solidFill>
              </a:rPr>
              <a:t>Stage 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79A5DD-1BD2-54E4-107B-99C31C566B65}"/>
              </a:ext>
            </a:extLst>
          </p:cNvPr>
          <p:cNvSpPr/>
          <p:nvPr/>
        </p:nvSpPr>
        <p:spPr>
          <a:xfrm>
            <a:off x="4788922" y="4141451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3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2603F0-B9F9-1653-319D-17F243363BBF}"/>
              </a:ext>
            </a:extLst>
          </p:cNvPr>
          <p:cNvSpPr/>
          <p:nvPr/>
        </p:nvSpPr>
        <p:spPr>
          <a:xfrm>
            <a:off x="4781942" y="2730616"/>
            <a:ext cx="915570" cy="562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</a:rPr>
              <a:t>Stage 4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300A32-43A2-23DE-688E-BF5718BB85FB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V="1">
            <a:off x="5246707" y="5730187"/>
            <a:ext cx="0" cy="2416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9B8915E-8DF2-7DE9-630A-106BF7F8E77C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5246707" y="4704239"/>
            <a:ext cx="0" cy="4631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26A4A7C-83A3-751B-FAEB-C6C722DD19CD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5239727" y="3293404"/>
            <a:ext cx="6980" cy="8480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C6C82FF-8960-6411-9484-82BE2CD3943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239727" y="1703497"/>
            <a:ext cx="0" cy="10271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81A736-0A40-328F-6A61-F7587209D532}"/>
              </a:ext>
            </a:extLst>
          </p:cNvPr>
          <p:cNvGrpSpPr/>
          <p:nvPr/>
        </p:nvGrpSpPr>
        <p:grpSpPr>
          <a:xfrm>
            <a:off x="6563893" y="3881528"/>
            <a:ext cx="1088904" cy="1082634"/>
            <a:chOff x="7322180" y="1912561"/>
            <a:chExt cx="1088904" cy="108263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9DE00C-590A-9376-E510-8226F42A8840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02287C3-BDE9-BBB7-75D0-6A08DE9C73A3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배경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72309DB-5790-A493-2C6F-06460436363B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몸통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87F8312-22D5-C53B-598A-35B36123DC77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꼬리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6EFD62-E5A7-AEEA-C41D-BE0F15A3BF67}"/>
              </a:ext>
            </a:extLst>
          </p:cNvPr>
          <p:cNvCxnSpPr>
            <a:cxnSpLocks/>
          </p:cNvCxnSpPr>
          <p:nvPr/>
        </p:nvCxnSpPr>
        <p:spPr>
          <a:xfrm>
            <a:off x="5239726" y="1690601"/>
            <a:ext cx="36293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B4D507-20D3-D204-959E-3C5A1A43CC6F}"/>
              </a:ext>
            </a:extLst>
          </p:cNvPr>
          <p:cNvSpPr/>
          <p:nvPr/>
        </p:nvSpPr>
        <p:spPr>
          <a:xfrm>
            <a:off x="8869090" y="1471058"/>
            <a:ext cx="544452" cy="5413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b="1" dirty="0">
                <a:solidFill>
                  <a:schemeClr val="tx1"/>
                </a:solidFill>
              </a:rPr>
              <a:t>머리</a:t>
            </a:r>
            <a:endParaRPr kumimoji="1"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DC823F1-C46E-F6BB-5412-0FC1B491ED32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141316" y="2012375"/>
            <a:ext cx="0" cy="4927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BFD09A-86FF-6019-9025-B4A93394929B}"/>
              </a:ext>
            </a:extLst>
          </p:cNvPr>
          <p:cNvGrpSpPr/>
          <p:nvPr/>
        </p:nvGrpSpPr>
        <p:grpSpPr>
          <a:xfrm>
            <a:off x="8596864" y="2504926"/>
            <a:ext cx="1088904" cy="1082634"/>
            <a:chOff x="7322180" y="1912561"/>
            <a:chExt cx="1088904" cy="108263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71D0849-7205-3FF4-2BED-60E69A344449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6ACEE3C-338E-8BA0-DDB0-AFC471F2B7AA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32C5C9-08CD-2B10-64C8-B990FBA3016D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5266CF-5A75-9DE6-DDF7-A3B2951C399A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1400" b="1" dirty="0">
                  <a:solidFill>
                    <a:schemeClr val="tx1"/>
                  </a:solidFill>
                </a:rPr>
                <a:t>머리</a:t>
              </a:r>
              <a:endParaRPr kumimoji="1" lang="en-US" altLang="ko-K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F7B487A-73B4-E058-D661-46DA0B060E9E}"/>
              </a:ext>
            </a:extLst>
          </p:cNvPr>
          <p:cNvSpPr txBox="1"/>
          <p:nvPr/>
        </p:nvSpPr>
        <p:spPr>
          <a:xfrm>
            <a:off x="7923652" y="2039222"/>
            <a:ext cx="4323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err="1">
                <a:solidFill>
                  <a:srgbClr val="0070C0"/>
                </a:solidFill>
              </a:rPr>
              <a:t>Upsampling</a:t>
            </a:r>
            <a:r>
              <a:rPr kumimoji="1" lang="en-US" altLang="ko-KR" sz="1500" dirty="0">
                <a:solidFill>
                  <a:srgbClr val="0070C0"/>
                </a:solidFill>
              </a:rPr>
              <a:t>   Nearest neighbor interpolation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C3BDE56-68DC-DEE5-5A14-A8CA61154CE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704492" y="4422845"/>
            <a:ext cx="8749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7DCA663-8154-649B-081B-E2A2CC218D23}"/>
              </a:ext>
            </a:extLst>
          </p:cNvPr>
          <p:cNvSpPr txBox="1"/>
          <p:nvPr/>
        </p:nvSpPr>
        <p:spPr>
          <a:xfrm>
            <a:off x="3962882" y="3530068"/>
            <a:ext cx="18838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dirty="0" err="1">
                <a:solidFill>
                  <a:srgbClr val="0070C0"/>
                </a:solidFill>
              </a:rPr>
              <a:t>Downsample</a:t>
            </a:r>
            <a:r>
              <a:rPr kumimoji="1" lang="en-US" altLang="ko-KR" sz="1500" dirty="0">
                <a:solidFill>
                  <a:srgbClr val="0070C0"/>
                </a:solidFill>
              </a:rPr>
              <a:t>  Conv</a:t>
            </a:r>
            <a:endParaRPr kumimoji="1" lang="ko-KR" altLang="en-US" sz="1500" dirty="0">
              <a:solidFill>
                <a:srgbClr val="0070C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171ECEB-80D8-663E-FD89-83CCF2CEF203}"/>
              </a:ext>
            </a:extLst>
          </p:cNvPr>
          <p:cNvCxnSpPr>
            <a:cxnSpLocks/>
          </p:cNvCxnSpPr>
          <p:nvPr/>
        </p:nvCxnSpPr>
        <p:spPr>
          <a:xfrm>
            <a:off x="7652797" y="4422845"/>
            <a:ext cx="94406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3201A5C-F68F-B452-DCA6-A4FA1126B92F}"/>
              </a:ext>
            </a:extLst>
          </p:cNvPr>
          <p:cNvGrpSpPr/>
          <p:nvPr/>
        </p:nvGrpSpPr>
        <p:grpSpPr>
          <a:xfrm>
            <a:off x="8596864" y="3881528"/>
            <a:ext cx="1088904" cy="1082634"/>
            <a:chOff x="7322180" y="1912561"/>
            <a:chExt cx="1088904" cy="108263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111D0F-9B7F-7521-50FE-A4F82C395718}"/>
                </a:ext>
              </a:extLst>
            </p:cNvPr>
            <p:cNvSpPr/>
            <p:nvPr/>
          </p:nvSpPr>
          <p:spPr>
            <a:xfrm>
              <a:off x="7322180" y="1912562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800" b="1" dirty="0">
                  <a:solidFill>
                    <a:schemeClr val="tx1"/>
                  </a:solidFill>
                </a:rPr>
                <a:t>C(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ko-KR" altLang="en-US" sz="800" b="1" dirty="0">
                  <a:solidFill>
                    <a:schemeClr val="tx1"/>
                  </a:solidFill>
                </a:rPr>
                <a:t>머리</a:t>
              </a:r>
              <a:r>
                <a:rPr kumimoji="1" lang="en-US" altLang="ko-KR" sz="800" b="1" dirty="0">
                  <a:solidFill>
                    <a:schemeClr val="tx1"/>
                  </a:solidFill>
                </a:rPr>
                <a:t>,</a:t>
              </a:r>
              <a:r>
                <a:rPr kumimoji="1" lang="ko-KR" altLang="en-US" sz="800" b="1" dirty="0">
                  <a:solidFill>
                    <a:schemeClr val="tx1"/>
                  </a:solidFill>
                </a:rPr>
                <a:t> 머리</a:t>
              </a:r>
              <a:br>
                <a:rPr kumimoji="1" lang="en-US" altLang="ko-KR" sz="800" b="1" dirty="0">
                  <a:solidFill>
                    <a:schemeClr val="tx1"/>
                  </a:solidFill>
                </a:rPr>
              </a:br>
              <a:r>
                <a:rPr kumimoji="1" lang="en-US" altLang="ko-KR" sz="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C182283-4233-9E5A-AFC8-7CD798BD51BD}"/>
                </a:ext>
              </a:extLst>
            </p:cNvPr>
            <p:cNvSpPr/>
            <p:nvPr/>
          </p:nvSpPr>
          <p:spPr>
            <a:xfrm>
              <a:off x="7866632" y="1912561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배경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2CBD562-5E81-53CF-3404-CF610DFF43E0}"/>
                </a:ext>
              </a:extLst>
            </p:cNvPr>
            <p:cNvSpPr/>
            <p:nvPr/>
          </p:nvSpPr>
          <p:spPr>
            <a:xfrm>
              <a:off x="7322180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몸통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FA5AD0E-50D7-2D65-A638-A9D10CC5BBDC}"/>
                </a:ext>
              </a:extLst>
            </p:cNvPr>
            <p:cNvSpPr/>
            <p:nvPr/>
          </p:nvSpPr>
          <p:spPr>
            <a:xfrm>
              <a:off x="7866632" y="2453878"/>
              <a:ext cx="544452" cy="541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34" charset="-127"/>
                </a:rPr>
                <a:t>C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(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머리</a:t>
              </a: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,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 꼬리</a:t>
              </a:r>
              <a:b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</a:b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)</a:t>
              </a:r>
            </a:p>
          </p:txBody>
        </p: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B445FEE-D024-8238-B639-9F30387D7829}"/>
              </a:ext>
            </a:extLst>
          </p:cNvPr>
          <p:cNvCxnSpPr>
            <a:cxnSpLocks/>
          </p:cNvCxnSpPr>
          <p:nvPr/>
        </p:nvCxnSpPr>
        <p:spPr>
          <a:xfrm>
            <a:off x="9141316" y="3587560"/>
            <a:ext cx="0" cy="28922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343AC4D-3231-53B7-D56B-17DC26EABF43}"/>
              </a:ext>
            </a:extLst>
          </p:cNvPr>
          <p:cNvGrpSpPr/>
          <p:nvPr/>
        </p:nvGrpSpPr>
        <p:grpSpPr>
          <a:xfrm>
            <a:off x="9141315" y="3876787"/>
            <a:ext cx="544453" cy="546058"/>
            <a:chOff x="9141315" y="3876787"/>
            <a:chExt cx="544453" cy="546058"/>
          </a:xfrm>
        </p:grpSpPr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42EAB6F0-23B3-B6B8-C33B-7E59C73A6D9D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9A854FB8-52C4-CE62-71DD-A0D3A508B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1E21883-5874-2A05-AAC4-3C084FE67825}"/>
              </a:ext>
            </a:extLst>
          </p:cNvPr>
          <p:cNvGrpSpPr/>
          <p:nvPr/>
        </p:nvGrpSpPr>
        <p:grpSpPr>
          <a:xfrm>
            <a:off x="8613056" y="4418103"/>
            <a:ext cx="544453" cy="546058"/>
            <a:chOff x="9141315" y="3876787"/>
            <a:chExt cx="544453" cy="546058"/>
          </a:xfrm>
        </p:grpSpPr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11CB0AF7-0D08-1294-7FC9-63C3C5599B2F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F58B5A84-43D1-1079-1629-B9625132B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FBDEEDD-E25B-EF1A-FA0A-60BB7A90B075}"/>
              </a:ext>
            </a:extLst>
          </p:cNvPr>
          <p:cNvGrpSpPr/>
          <p:nvPr/>
        </p:nvGrpSpPr>
        <p:grpSpPr>
          <a:xfrm>
            <a:off x="9133219" y="4413360"/>
            <a:ext cx="544453" cy="546058"/>
            <a:chOff x="9141315" y="3876787"/>
            <a:chExt cx="544453" cy="546058"/>
          </a:xfrm>
        </p:grpSpPr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9925AFC1-1985-6005-C4D3-C5D04023BBE7}"/>
                </a:ext>
              </a:extLst>
            </p:cNvPr>
            <p:cNvCxnSpPr/>
            <p:nvPr/>
          </p:nvCxnSpPr>
          <p:spPr>
            <a:xfrm>
              <a:off x="9141316" y="3876788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029DE3D0-DD7F-31AC-97F4-4B0DFAD1E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1315" y="3876787"/>
              <a:ext cx="544452" cy="546057"/>
            </a:xfrm>
            <a:prstGeom prst="line">
              <a:avLst/>
            </a:prstGeom>
            <a:ln w="38100">
              <a:solidFill>
                <a:srgbClr val="FF0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타원 99">
            <a:extLst>
              <a:ext uri="{FF2B5EF4-FFF2-40B4-BE49-F238E27FC236}">
                <a16:creationId xmlns:a16="http://schemas.microsoft.com/office/drawing/2014/main" id="{CC0B1281-2860-6D6F-C40C-244000F073FA}"/>
              </a:ext>
            </a:extLst>
          </p:cNvPr>
          <p:cNvSpPr/>
          <p:nvPr/>
        </p:nvSpPr>
        <p:spPr>
          <a:xfrm>
            <a:off x="8604960" y="3886272"/>
            <a:ext cx="528258" cy="527087"/>
          </a:xfrm>
          <a:prstGeom prst="ellipse">
            <a:avLst/>
          </a:prstGeom>
          <a:noFill/>
          <a:ln w="3810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B1864B1-E2AD-7A98-86F0-E3B3529B012F}"/>
              </a:ext>
            </a:extLst>
          </p:cNvPr>
          <p:cNvSpPr txBox="1"/>
          <p:nvPr/>
        </p:nvSpPr>
        <p:spPr>
          <a:xfrm>
            <a:off x="9914094" y="4068901"/>
            <a:ext cx="2021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solidFill>
                  <a:srgbClr val="FF0000"/>
                </a:solidFill>
                <a:latin typeface="+mj-lt"/>
                <a:sym typeface="Wingdings" pitchFamily="2" charset="2"/>
              </a:rPr>
              <a:t>unaligned local-features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820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8684D-EACF-B271-F61B-0344C764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9EA63-8E1A-7F4F-ACE0-2DD4F616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/>
              <a:t>IHP</a:t>
            </a:r>
            <a:r>
              <a:rPr kumimoji="1" lang="ko-KR" altLang="en-US" sz="3200" b="1" dirty="0"/>
              <a:t>로 확인한 </a:t>
            </a:r>
            <a:r>
              <a:rPr kumimoji="1" lang="en" altLang="ko-KR" sz="3200" b="1" dirty="0"/>
              <a:t>feature fusion</a:t>
            </a:r>
            <a:r>
              <a:rPr kumimoji="1" lang="ko-KR" altLang="en-US" sz="3200" b="1" dirty="0"/>
              <a:t>에서의 </a:t>
            </a:r>
            <a:r>
              <a:rPr kumimoji="1" lang="en" altLang="ko-KR" sz="3200" b="1" dirty="0"/>
              <a:t>feature misalignment </a:t>
            </a:r>
            <a:r>
              <a:rPr kumimoji="1" lang="ko-KR" altLang="en-US" sz="3200" b="1" dirty="0"/>
              <a:t>문제점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3F51C-D858-49D1-19BB-58D5BE7A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859317"/>
            <a:ext cx="11712944" cy="5600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Feature fusion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에서의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feature misalignment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문제가 정말 있는가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?</a:t>
            </a:r>
            <a:br>
              <a:rPr kumimoji="1" lang="en-US" altLang="ko-KR" sz="2000" dirty="0">
                <a:latin typeface="+mj-lt"/>
                <a:sym typeface="Wingdings" pitchFamily="2" charset="2"/>
              </a:rPr>
            </a:br>
            <a:r>
              <a:rPr kumimoji="1" lang="en-US" altLang="ko-KR" sz="2000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Feature fusion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을 제거해보자</a:t>
            </a:r>
            <a:br>
              <a:rPr kumimoji="1" lang="en-US" altLang="ko-KR" sz="2000" dirty="0">
                <a:latin typeface="+mj-lt"/>
                <a:sym typeface="Wingdings" pitchFamily="2" charset="2"/>
              </a:rPr>
            </a:br>
            <a:r>
              <a:rPr kumimoji="1" lang="en-US" altLang="ko-KR" sz="2000" dirty="0">
                <a:latin typeface="+mj-lt"/>
                <a:sym typeface="Wingdings" pitchFamily="2" charset="2"/>
              </a:rPr>
              <a:t>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b="1" dirty="0">
                <a:latin typeface="+mj-lt"/>
                <a:sym typeface="Wingdings" pitchFamily="2" charset="2"/>
              </a:rPr>
              <a:t>IHP (Independent Hierarchy Pyramid) architecture</a:t>
            </a:r>
          </a:p>
        </p:txBody>
      </p:sp>
      <p:pic>
        <p:nvPicPr>
          <p:cNvPr id="5" name="그림 4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B0E33B-A23C-22CC-73A4-5C57ECD0D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90" y="2681125"/>
            <a:ext cx="3740445" cy="3584593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723853-C835-8C74-0644-A86A9F4CBD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279" r="11390"/>
          <a:stretch/>
        </p:blipFill>
        <p:spPr>
          <a:xfrm>
            <a:off x="7325591" y="1484528"/>
            <a:ext cx="4866409" cy="53164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795EC1-D9FB-C670-703D-69037E145735}"/>
              </a:ext>
            </a:extLst>
          </p:cNvPr>
          <p:cNvSpPr/>
          <p:nvPr/>
        </p:nvSpPr>
        <p:spPr>
          <a:xfrm>
            <a:off x="2992582" y="4514985"/>
            <a:ext cx="1132609" cy="136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40EA92-EE04-A37F-FCCD-C9A2BBE8CB48}"/>
              </a:ext>
            </a:extLst>
          </p:cNvPr>
          <p:cNvSpPr/>
          <p:nvPr/>
        </p:nvSpPr>
        <p:spPr>
          <a:xfrm>
            <a:off x="8001000" y="4691630"/>
            <a:ext cx="3657600" cy="1553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632E0-92B9-41F4-4C7E-4E39EB94EC1F}"/>
              </a:ext>
            </a:extLst>
          </p:cNvPr>
          <p:cNvSpPr txBox="1"/>
          <p:nvPr/>
        </p:nvSpPr>
        <p:spPr>
          <a:xfrm>
            <a:off x="4051151" y="6090108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Fusion </a:t>
            </a:r>
            <a:r>
              <a:rPr kumimoji="1" lang="ko-KR" altLang="en-US" dirty="0">
                <a:solidFill>
                  <a:srgbClr val="FF0000"/>
                </a:solidFill>
              </a:rPr>
              <a:t>없이 </a:t>
            </a:r>
            <a:r>
              <a:rPr kumimoji="1" lang="en-US" altLang="ko-KR" dirty="0">
                <a:solidFill>
                  <a:srgbClr val="FF0000"/>
                </a:solidFill>
              </a:rPr>
              <a:t>“</a:t>
            </a:r>
            <a:r>
              <a:rPr kumimoji="1" lang="ko-KR" altLang="en-US" dirty="0">
                <a:solidFill>
                  <a:srgbClr val="FF0000"/>
                </a:solidFill>
              </a:rPr>
              <a:t>독립적인</a:t>
            </a:r>
            <a:r>
              <a:rPr kumimoji="1" lang="en-US" altLang="ko-KR" dirty="0">
                <a:solidFill>
                  <a:srgbClr val="FF0000"/>
                </a:solidFill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branch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</TotalTime>
  <Words>1893</Words>
  <Application>Microsoft Macintosh PowerPoint</Application>
  <PresentationFormat>와이드스크린</PresentationFormat>
  <Paragraphs>330</Paragraphs>
  <Slides>33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-apple-system</vt:lpstr>
      <vt:lpstr>맑은 고딕</vt:lpstr>
      <vt:lpstr>Arial</vt:lpstr>
      <vt:lpstr>Cambria Math</vt:lpstr>
      <vt:lpstr>Wingdings</vt:lpstr>
      <vt:lpstr>Office 테마</vt:lpstr>
      <vt:lpstr>PowerPoint 프레젠테이션</vt:lpstr>
      <vt:lpstr>Outline</vt:lpstr>
      <vt:lpstr>배경: Early DL-based object detection models (YOLO vs. SSD)</vt:lpstr>
      <vt:lpstr>배경: Early DL-based object detection models (YOLO vs. SSD)</vt:lpstr>
      <vt:lpstr>배경: Feature pyramid-based multi-scale feature fusion</vt:lpstr>
      <vt:lpstr>문제 제기: feature fusion에서의 feature misalignment 문제점</vt:lpstr>
      <vt:lpstr>문제 제기: feature fusion에서의 feature misalignment 문제점</vt:lpstr>
      <vt:lpstr>문제 제기: feature fusion에서의 feature misalignment 문제점</vt:lpstr>
      <vt:lpstr>IHP로 확인한 feature fusion에서의 feature misalignment 문제점</vt:lpstr>
      <vt:lpstr>IHP로 확인한 feature fusion에서의 feature misalignment 문제점</vt:lpstr>
      <vt:lpstr>IHP로 확인한 feature fusion에서의 feature misalignment 문제점</vt:lpstr>
      <vt:lpstr>제안: SNI (Soft Nearest neighbor Interpolation)</vt:lpstr>
      <vt:lpstr>제안: SNI (Soft Nearest neighbor Interpolation)</vt:lpstr>
      <vt:lpstr>제안: SNI (Soft Nearest neighbor Interpolation)</vt:lpstr>
      <vt:lpstr>제안: SNI (Soft Nearest neighbor Interpolation)</vt:lpstr>
      <vt:lpstr>제안: SNI (Soft Nearest neighbor Interpolation)</vt:lpstr>
      <vt:lpstr>제안: SNI (Soft Nearest neighbor Interpolation)</vt:lpstr>
      <vt:lpstr>제안: SNI (Soft Nearest neighbor Interpolation)</vt:lpstr>
      <vt:lpstr>내 실험 </vt:lpstr>
      <vt:lpstr>내 실험</vt:lpstr>
      <vt:lpstr>내 실험</vt:lpstr>
      <vt:lpstr>부가적 제안 기술 (1): Lightweight GSConv enhancement</vt:lpstr>
      <vt:lpstr>부가적 제안 기술 (1): Lightweight GSConv enhancement</vt:lpstr>
      <vt:lpstr>부가적 제안 기술 (1): Lightweight GSConv enhancement</vt:lpstr>
      <vt:lpstr>부가적 제안 기술 (1): Lightweight GSConv enhancement</vt:lpstr>
      <vt:lpstr>부가적 제안 기술 (2): ESD</vt:lpstr>
      <vt:lpstr>부가적 제안 기술 (2): ESD</vt:lpstr>
      <vt:lpstr>부가적 제안 기술 (2): ESD</vt:lpstr>
      <vt:lpstr>Experiments</vt:lpstr>
      <vt:lpstr>Ablation study</vt:lpstr>
      <vt:lpstr>Comparative experiments</vt:lpstr>
      <vt:lpstr>Comparative experiments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형섭 이</dc:creator>
  <cp:lastModifiedBy>이형섭/임베디드시스템공학과</cp:lastModifiedBy>
  <cp:revision>1064</cp:revision>
  <dcterms:created xsi:type="dcterms:W3CDTF">2023-10-11T13:31:20Z</dcterms:created>
  <dcterms:modified xsi:type="dcterms:W3CDTF">2025-03-21T05:53:34Z</dcterms:modified>
</cp:coreProperties>
</file>